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54" r:id="rId3"/>
    <p:sldId id="267" r:id="rId4"/>
    <p:sldId id="268" r:id="rId6"/>
    <p:sldId id="269" r:id="rId7"/>
    <p:sldId id="272" r:id="rId8"/>
    <p:sldId id="275" r:id="rId9"/>
    <p:sldId id="282" r:id="rId10"/>
    <p:sldId id="283" r:id="rId11"/>
    <p:sldId id="256" r:id="rId12"/>
    <p:sldId id="314" r:id="rId13"/>
    <p:sldId id="313" r:id="rId14"/>
    <p:sldId id="315" r:id="rId15"/>
    <p:sldId id="316" r:id="rId16"/>
    <p:sldId id="317" r:id="rId17"/>
    <p:sldId id="318" r:id="rId18"/>
    <p:sldId id="289" r:id="rId19"/>
    <p:sldId id="290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4" r:id="rId31"/>
    <p:sldId id="303" r:id="rId32"/>
    <p:sldId id="305" r:id="rId33"/>
    <p:sldId id="307" r:id="rId34"/>
    <p:sldId id="308" r:id="rId35"/>
    <p:sldId id="309" r:id="rId36"/>
    <p:sldId id="319" r:id="rId3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DDDDDD"/>
    <a:srgbClr val="663300"/>
    <a:srgbClr val="FF3300"/>
    <a:srgbClr val="FFCCFF"/>
    <a:srgbClr val="CCFFFF"/>
    <a:srgbClr val="000000"/>
    <a:srgbClr val="CCEC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308" y="52"/>
      </p:cViewPr>
      <p:guideLst>
        <p:guide orient="horz" pos="21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7F117F7-3CB6-44D3-B6A8-2022124E2046}" type="slidenum"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vi-V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512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4403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03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4608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4813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813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5017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018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5222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222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5427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427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5632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63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5837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37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6041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04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6246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24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717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17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6656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65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6861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86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7065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921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1536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2150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3789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8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3993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994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  <p:sp>
        <p:nvSpPr>
          <p:cNvPr id="4198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198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r>
              <a:rPr lang="en-US" altLang="en-US" sz="1000" dirty="0"/>
              <a:t>Copyright © 2004 Doan Van Hung- Khoa Lich Su, Dai hoc QuyNhon</a:t>
            </a:r>
            <a:endParaRPr lang="en-US" altLang="en-US" sz="1000" dirty="0"/>
          </a:p>
          <a:p>
            <a:pPr lvl="0" eaLnBrk="1" hangingPunct="1">
              <a:lnSpc>
                <a:spcPct val="90000"/>
              </a:lnSpc>
            </a:pPr>
            <a:endParaRPr lang="en-US" altLang="en-US" sz="10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4EF7A4-740B-40BD-8CD2-2F88602D9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://upload.wikimedia.org/wikipedia/commons/9/97/Location-Europe-UNsubregions%2C_Kosovo_as_part_of_Serbia.pn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3" Type="http://schemas.openxmlformats.org/officeDocument/2006/relationships/hyperlink" Target="http://upload.wikimedia.org/wikipedia/commons/a/a4/European_Union_%28orthographic_projection%29.svg" TargetMode="External"/><Relationship Id="rId2" Type="http://schemas.openxmlformats.org/officeDocument/2006/relationships/image" Target="../media/image4.png"/><Relationship Id="rId1" Type="http://schemas.openxmlformats.org/officeDocument/2006/relationships/hyperlink" Target="http://upload.wikimedia.org/wikipedia/commons/b/b7/Flag_of_Europe.sv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hyperlink" Target="http://vi.wikipedia.org/wiki/Li%C3%AAn_h%E1%BB%A3p_qu%E1%BB%91c" TargetMode="External"/><Relationship Id="rId2" Type="http://schemas.openxmlformats.org/officeDocument/2006/relationships/image" Target="../media/image1.png"/><Relationship Id="rId1" Type="http://schemas.openxmlformats.org/officeDocument/2006/relationships/hyperlink" Target="http://upload.wikimedia.org/wikipedia/commons/9/97/Location-Europe-UNsubregions%2C_Kosovo_as_part_of_Serbia.png" TargetMode="Externa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hyperlink" Target="http://vi.wikipedia.org/wiki/Ch%E1%BB%A7_ngh%C4%A9a_t%C6%B0_b%E1%BA%A3n" TargetMode="External"/><Relationship Id="rId7" Type="http://schemas.openxmlformats.org/officeDocument/2006/relationships/hyperlink" Target="http://vi.wikipedia.org/wiki/Kh%E1%BB%91i_SEV" TargetMode="External"/><Relationship Id="rId6" Type="http://schemas.openxmlformats.org/officeDocument/2006/relationships/hyperlink" Target="http://vi.wikipedia.org/wiki/Hi%E1%BB%87p_%C6%B0%E1%BB%9Bc_V%C3%A1c-sa-va" TargetMode="External"/><Relationship Id="rId5" Type="http://schemas.openxmlformats.org/officeDocument/2006/relationships/hyperlink" Target="http://vi.wikipedia.org/wiki/%C4%90%C3%B4ng_%C3%82u" TargetMode="External"/><Relationship Id="rId4" Type="http://schemas.openxmlformats.org/officeDocument/2006/relationships/hyperlink" Target="http://vi.wikipedia.org/wiki/NATO" TargetMode="External"/><Relationship Id="rId3" Type="http://schemas.openxmlformats.org/officeDocument/2006/relationships/hyperlink" Target="http://vi.wikipedia.org/wiki/Chi%E1%BA%BFn_tranh_L%E1%BA%A1nh" TargetMode="External"/><Relationship Id="rId2" Type="http://schemas.openxmlformats.org/officeDocument/2006/relationships/image" Target="../media/image2.png"/><Relationship Id="rId1" Type="http://schemas.openxmlformats.org/officeDocument/2006/relationships/hyperlink" Target="http://upload.wikimedia.org/wikipedia/commons/1/1f/Iron_Curtain_Final.sv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25603" name="Text Box 3"/>
          <p:cNvSpPr txBox="1"/>
          <p:nvPr/>
        </p:nvSpPr>
        <p:spPr>
          <a:xfrm>
            <a:off x="1295400" y="37338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pic>
        <p:nvPicPr>
          <p:cNvPr id="25604" name="Picture 7" descr="Tập tin:Location-Europe-UNsubregions, Kosovo as part of Serbia.png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60" y="1600200"/>
            <a:ext cx="7727315" cy="47929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0" name="Rectangle 26"/>
          <p:cNvSpPr/>
          <p:nvPr/>
        </p:nvSpPr>
        <p:spPr>
          <a:xfrm>
            <a:off x="824230" y="685800"/>
            <a:ext cx="7740015" cy="1696085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600" b="1" u="sng" dirty="0">
                <a:solidFill>
                  <a:srgbClr val="00B0F0"/>
                </a:solidFill>
                <a:latin typeface="Arial" panose="020B0604020202020204" pitchFamily="34" charset="0"/>
              </a:rPr>
              <a:t>Chủ đề:</a:t>
            </a:r>
            <a:endParaRPr lang="en-US" altLang="en-US" sz="3600" b="1" u="sng" dirty="0">
              <a:solidFill>
                <a:srgbClr val="00B0F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Các nước tư bản Mĩ, Tây Âu , Nhật Bản</a:t>
            </a:r>
            <a:endParaRPr lang="en-US" altLang="en-US" sz="36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200400" y="3013710"/>
            <a:ext cx="2682875" cy="8299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TÂY ÂU</a:t>
            </a:r>
            <a:endParaRPr 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000000"/>
                </a:solidFill>
                <a:latin typeface="VNI-Times" pitchFamily="2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Unicode MS" pitchFamily="34" charset="-128"/>
              </a:rPr>
              <a:t> TÂY ÂU</a:t>
            </a:r>
            <a:endParaRPr lang="en-US" altLang="en-US" sz="2800" b="1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28676" name="Rectangle 5"/>
          <p:cNvSpPr/>
          <p:nvPr/>
        </p:nvSpPr>
        <p:spPr>
          <a:xfrm>
            <a:off x="685800" y="685800"/>
            <a:ext cx="75771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2400" b="1" dirty="0">
                <a:solidFill>
                  <a:srgbClr val="CC3300"/>
                </a:solidFill>
                <a:latin typeface="Arial" panose="020B0604020202020204" pitchFamily="34" charset="0"/>
              </a:rPr>
              <a:t>Bảng thống kê các giai đoạn phát triển của Tây Âu </a:t>
            </a:r>
            <a:endParaRPr lang="en-US" altLang="en-US"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8677" name="Table 28676"/>
          <p:cNvGraphicFramePr/>
          <p:nvPr/>
        </p:nvGraphicFramePr>
        <p:xfrm>
          <a:off x="1066800" y="1447800"/>
          <a:ext cx="6172200" cy="3359150"/>
        </p:xfrm>
        <a:graphic>
          <a:graphicData uri="http://schemas.openxmlformats.org/drawingml/2006/table">
            <a:tbl>
              <a:tblPr/>
              <a:tblGrid>
                <a:gridCol w="2317750"/>
                <a:gridCol w="2025650"/>
                <a:gridCol w="1828800"/>
              </a:tblGrid>
              <a:tr h="836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Giai đoạn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 ngoại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1945-1950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1950-1973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1973-1991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1991-2000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522" name="Text Box 2"/>
          <p:cNvSpPr txBox="1"/>
          <p:nvPr/>
        </p:nvSpPr>
        <p:spPr>
          <a:xfrm>
            <a:off x="304800" y="1066800"/>
            <a:ext cx="86106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Arial" panose="020B0604020202020204" pitchFamily="34" charset="0"/>
              </a:rPr>
              <a:t>*</a:t>
            </a:r>
            <a:r>
              <a:rPr lang="en-US" altLang="en-US" sz="2400" b="1" u="sng" dirty="0">
                <a:latin typeface="Arial" panose="020B0604020202020204" pitchFamily="34" charset="0"/>
              </a:rPr>
              <a:t> 1</a:t>
            </a:r>
            <a:r>
              <a:rPr lang="en-US" altLang="en-US" sz="2400" b="1" dirty="0">
                <a:latin typeface="Arial" panose="020B0604020202020204" pitchFamily="34" charset="0"/>
              </a:rPr>
              <a:t>: </a:t>
            </a:r>
            <a:r>
              <a:rPr lang="en-US" altLang="en-US" sz="2400" b="1" i="1" dirty="0">
                <a:latin typeface="Arial" panose="020B0604020202020204" pitchFamily="34" charset="0"/>
              </a:rPr>
              <a:t>Tìm hiểu các nội dung về kinh tế, chính trị, đối ngoại của Tây Âu giai đoạn 1945 - 1950</a:t>
            </a:r>
            <a:endParaRPr lang="vi-VN" altLang="en-US" sz="2400" b="1" i="1" dirty="0">
              <a:latin typeface="Arial" panose="020B0604020202020204" pitchFamily="34" charset="0"/>
            </a:endParaRPr>
          </a:p>
        </p:txBody>
      </p:sp>
      <p:sp>
        <p:nvSpPr>
          <p:cNvPr id="29699" name="Rectangle 3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 TÂY ÂU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9700" name="Text Box 5"/>
          <p:cNvSpPr txBox="1"/>
          <p:nvPr/>
        </p:nvSpPr>
        <p:spPr>
          <a:xfrm>
            <a:off x="381000" y="533400"/>
            <a:ext cx="4572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>
                <a:solidFill>
                  <a:srgbClr val="FF3300"/>
                </a:solidFill>
                <a:latin typeface="Arial" panose="020B0604020202020204" pitchFamily="34" charset="0"/>
              </a:rPr>
              <a:t>Làm bài tập</a:t>
            </a:r>
            <a:r>
              <a:rPr lang="en-US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 :</a:t>
            </a:r>
            <a:endParaRPr lang="en-US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07527" name="Rectangle 7"/>
          <p:cNvSpPr/>
          <p:nvPr/>
        </p:nvSpPr>
        <p:spPr>
          <a:xfrm>
            <a:off x="381159" y="2495233"/>
            <a:ext cx="38404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just" defTabSz="914400" eaLnBrk="1" hangingPunct="1">
              <a:tabLst>
                <a:tab pos="1151255" algn="l"/>
              </a:tabLst>
            </a:pPr>
            <a:r>
              <a:rPr lang="en-US" altLang="en-US" sz="2400" b="1" dirty="0">
                <a:latin typeface="Arial" panose="020B0604020202020204" pitchFamily="34" charset="0"/>
              </a:rPr>
              <a:t>* </a:t>
            </a:r>
            <a:r>
              <a:rPr lang="en-US" altLang="en-US" sz="2400" b="1" u="sng" dirty="0">
                <a:latin typeface="Arial" panose="020B0604020202020204" pitchFamily="34" charset="0"/>
              </a:rPr>
              <a:t>2</a:t>
            </a:r>
            <a:r>
              <a:rPr lang="en-US" altLang="en-US" sz="2400" b="1" dirty="0">
                <a:latin typeface="Arial" panose="020B0604020202020204" pitchFamily="34" charset="0"/>
              </a:rPr>
              <a:t>: </a:t>
            </a:r>
            <a:r>
              <a:rPr lang="en-US" altLang="en-US" sz="2400" b="1" i="1" dirty="0">
                <a:latin typeface="Arial" panose="020B0604020202020204" pitchFamily="34" charset="0"/>
              </a:rPr>
              <a:t>Giai đoạn 1950 - 1973</a:t>
            </a:r>
            <a:endParaRPr lang="en-US" altLang="en-US" sz="2400" b="1" i="1" dirty="0">
              <a:latin typeface="Arial" panose="020B0604020202020204" pitchFamily="34" charset="0"/>
            </a:endParaRPr>
          </a:p>
        </p:txBody>
      </p:sp>
      <p:sp>
        <p:nvSpPr>
          <p:cNvPr id="107528" name="Rectangle 8"/>
          <p:cNvSpPr/>
          <p:nvPr/>
        </p:nvSpPr>
        <p:spPr>
          <a:xfrm>
            <a:off x="296387" y="3885883"/>
            <a:ext cx="392493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just" defTabSz="914400" eaLnBrk="1" hangingPunct="1">
              <a:tabLst>
                <a:tab pos="1151255" algn="l"/>
              </a:tabLst>
            </a:pPr>
            <a:r>
              <a:rPr lang="en-US" altLang="en-US" sz="2400" b="1" dirty="0">
                <a:latin typeface="Arial" panose="020B0604020202020204" pitchFamily="34" charset="0"/>
              </a:rPr>
              <a:t>* </a:t>
            </a:r>
            <a:r>
              <a:rPr lang="en-US" altLang="en-US" sz="2400" b="1" u="sng" dirty="0">
                <a:latin typeface="Arial" panose="020B0604020202020204" pitchFamily="34" charset="0"/>
              </a:rPr>
              <a:t> 3</a:t>
            </a:r>
            <a:r>
              <a:rPr lang="en-US" altLang="en-US" sz="2400" b="1" dirty="0">
                <a:latin typeface="Arial" panose="020B0604020202020204" pitchFamily="34" charset="0"/>
              </a:rPr>
              <a:t>: </a:t>
            </a:r>
            <a:r>
              <a:rPr lang="en-US" altLang="en-US" sz="2400" b="1" i="1" dirty="0">
                <a:latin typeface="Arial" panose="020B0604020202020204" pitchFamily="34" charset="0"/>
              </a:rPr>
              <a:t>Giai đoạn 1973 - 1991</a:t>
            </a:r>
            <a:endParaRPr lang="en-US" altLang="en-US" sz="2400" b="1" i="1" dirty="0">
              <a:latin typeface="Arial" panose="020B0604020202020204" pitchFamily="34" charset="0"/>
            </a:endParaRPr>
          </a:p>
        </p:txBody>
      </p:sp>
      <p:sp>
        <p:nvSpPr>
          <p:cNvPr id="107529" name="Rectangle 9"/>
          <p:cNvSpPr/>
          <p:nvPr/>
        </p:nvSpPr>
        <p:spPr>
          <a:xfrm>
            <a:off x="533400" y="5029200"/>
            <a:ext cx="50768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p>
            <a:pPr algn="just" defTabSz="914400" eaLnBrk="1" hangingPunct="1">
              <a:tabLst>
                <a:tab pos="1151255" algn="l"/>
              </a:tabLst>
            </a:pPr>
            <a:r>
              <a:rPr lang="en-US" altLang="en-US" sz="2400" b="1" dirty="0">
                <a:latin typeface="Arial" panose="020B0604020202020204" pitchFamily="34" charset="0"/>
              </a:rPr>
              <a:t>*</a:t>
            </a:r>
            <a:r>
              <a:rPr lang="en-US" altLang="en-US" sz="2400" b="1" u="sng" dirty="0">
                <a:latin typeface="Arial" panose="020B0604020202020204" pitchFamily="34" charset="0"/>
              </a:rPr>
              <a:t>4</a:t>
            </a:r>
            <a:r>
              <a:rPr lang="en-US" altLang="en-US" sz="2400" b="1" dirty="0">
                <a:latin typeface="Arial" panose="020B0604020202020204" pitchFamily="34" charset="0"/>
              </a:rPr>
              <a:t>: </a:t>
            </a:r>
            <a:r>
              <a:rPr lang="en-US" altLang="en-US" sz="2400" b="1" i="1" dirty="0">
                <a:latin typeface="Arial" panose="020B0604020202020204" pitchFamily="34" charset="0"/>
              </a:rPr>
              <a:t>Giai đoạn 1991 – 2000</a:t>
            </a:r>
            <a:endParaRPr lang="en-US" altLang="en-US" sz="2400" b="1" i="1" dirty="0">
              <a:latin typeface="Arial" panose="020B0604020202020204" pitchFamily="34" charset="0"/>
            </a:endParaRPr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685800" y="1905000"/>
            <a:ext cx="7924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E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Vì sao các nước Tây Âu phải lệ thuộc vào Mĩ ?</a:t>
            </a:r>
            <a:endParaRPr kumimoji="0" lang="en-US" altLang="en-US" sz="24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685800" y="2971800"/>
            <a:ext cx="80772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Vì sao kinh tế Tây Âu phát triển nhanh trong giai đoạn này?</a:t>
            </a:r>
            <a:endParaRPr kumimoji="0" lang="en-US" altLang="en-US" sz="24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533400" y="4267200"/>
            <a:ext cx="83058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0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Những thách thức đặt ra đối với các nước tư bản ở Tây Âu về kinh tế và chính trị- xã hội trong những năm 1973-1991 là  gì?</a:t>
            </a:r>
            <a:endParaRPr kumimoji="0" lang="en-US" altLang="en-US" sz="20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609600" y="5546725"/>
            <a:ext cx="76962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0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Nêu những nét chính về tình hình kinh tế và chính trị của Tây Âu trong thập kỉ 90 ?</a:t>
            </a:r>
            <a:endParaRPr kumimoji="0" lang="en-US" altLang="en-US" sz="20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7" grpId="0"/>
      <p:bldP spid="107528" grpId="0"/>
      <p:bldP spid="107529" grpId="0"/>
      <p:bldP spid="107531" grpId="0" animBg="1"/>
      <p:bldP spid="107532" grpId="0" animBg="1"/>
      <p:bldP spid="107533" grpId="0" animBg="1"/>
      <p:bldP spid="1075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0723" name="Rectangle 3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000000"/>
                </a:solidFill>
                <a:latin typeface="VNI-Times" pitchFamily="2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Bài 7: TÂY ÂU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0724" name="Rectangle 4"/>
          <p:cNvSpPr/>
          <p:nvPr/>
        </p:nvSpPr>
        <p:spPr>
          <a:xfrm>
            <a:off x="381000" y="457200"/>
            <a:ext cx="75771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2400" b="1" dirty="0">
                <a:solidFill>
                  <a:srgbClr val="CC3300"/>
                </a:solidFill>
                <a:latin typeface="Arial" panose="020B0604020202020204" pitchFamily="34" charset="0"/>
              </a:rPr>
              <a:t>Bảng thống kê các giai đoạn phát triển của Tây Âu </a:t>
            </a:r>
            <a:endParaRPr lang="en-US" altLang="en-US"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0725" name="Table 30724"/>
          <p:cNvGraphicFramePr/>
          <p:nvPr/>
        </p:nvGraphicFramePr>
        <p:xfrm>
          <a:off x="228600" y="990600"/>
          <a:ext cx="8686800" cy="3644900"/>
        </p:xfrm>
        <a:graphic>
          <a:graphicData uri="http://schemas.openxmlformats.org/drawingml/2006/table">
            <a:tbl>
              <a:tblPr/>
              <a:tblGrid>
                <a:gridCol w="1487488"/>
                <a:gridCol w="2660650"/>
                <a:gridCol w="2190750"/>
                <a:gridCol w="2347912"/>
              </a:tblGrid>
              <a:tr h="554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Giai đoạn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 trị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 ngoại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08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0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1945-1950</a:t>
                      </a:r>
                      <a:endParaRPr lang="en-US" altLang="en-US" sz="20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8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42" name="Text Box 48"/>
          <p:cNvSpPr txBox="1"/>
          <p:nvPr/>
        </p:nvSpPr>
        <p:spPr>
          <a:xfrm>
            <a:off x="4022725" y="5751513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0743" name="Text Box 65"/>
          <p:cNvSpPr txBox="1"/>
          <p:nvPr/>
        </p:nvSpPr>
        <p:spPr>
          <a:xfrm>
            <a:off x="2743200" y="6248400"/>
            <a:ext cx="3200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09634" name="Rectangle 66"/>
          <p:cNvSpPr/>
          <p:nvPr/>
        </p:nvSpPr>
        <p:spPr>
          <a:xfrm>
            <a:off x="1730375" y="1524000"/>
            <a:ext cx="2841625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20000"/>
              </a:spcBef>
              <a:buChar char="-"/>
            </a:pPr>
            <a:r>
              <a:rPr lang="en-US" altLang="en-US" sz="2000" dirty="0">
                <a:latin typeface="Arial" panose="020B0604020202020204" pitchFamily="34" charset="0"/>
              </a:rPr>
              <a:t>Thiệt hại nặng nề sau chiến tranh, sản xuất bị đình đốn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38" name="Rectangle 70"/>
          <p:cNvSpPr/>
          <p:nvPr/>
        </p:nvSpPr>
        <p:spPr>
          <a:xfrm>
            <a:off x="1676400" y="3048000"/>
            <a:ext cx="2743200" cy="1322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2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- Từ 1950, phục hồi bằng trước chiến tranh nhờ kế hoạch Mác-san 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40" name="Rectangle 72"/>
          <p:cNvSpPr/>
          <p:nvPr/>
        </p:nvSpPr>
        <p:spPr>
          <a:xfrm>
            <a:off x="4422775" y="1571625"/>
            <a:ext cx="2206625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20000"/>
              </a:spcBef>
              <a:buChar char="-"/>
            </a:pPr>
            <a:r>
              <a:rPr lang="en-US" altLang="en-US" sz="2000" dirty="0">
                <a:latin typeface="Arial" panose="020B0604020202020204" pitchFamily="34" charset="0"/>
              </a:rPr>
              <a:t>Củng cố chính quyền của giai cấp tư sản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43" name="Rectangle 75"/>
          <p:cNvSpPr/>
          <p:nvPr/>
        </p:nvSpPr>
        <p:spPr>
          <a:xfrm>
            <a:off x="4343400" y="3019425"/>
            <a:ext cx="2119630" cy="1322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2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- Ổn định đất nước, hàn gắn vết thương chiến tranh. 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46" name="Rectangle 78"/>
          <p:cNvSpPr/>
          <p:nvPr/>
        </p:nvSpPr>
        <p:spPr>
          <a:xfrm>
            <a:off x="6608763" y="1524000"/>
            <a:ext cx="2459037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20000"/>
              </a:spcBef>
              <a:buChar char="-"/>
            </a:pPr>
            <a:r>
              <a:rPr lang="en-US" altLang="en-US" sz="2000" dirty="0">
                <a:latin typeface="Arial" panose="020B0604020202020204" pitchFamily="34" charset="0"/>
              </a:rPr>
              <a:t> Liên minh chặt chẽ với  Mĩ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51" name="Rectangle 83"/>
          <p:cNvSpPr/>
          <p:nvPr/>
        </p:nvSpPr>
        <p:spPr>
          <a:xfrm>
            <a:off x="6553200" y="2438400"/>
            <a:ext cx="236156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 eaLnBrk="1" hangingPunct="1"/>
            <a:r>
              <a:rPr lang="en-US" altLang="en-US" sz="2000" dirty="0">
                <a:latin typeface="Arial" panose="020B0604020202020204" pitchFamily="34" charset="0"/>
              </a:rPr>
              <a:t>-Tìm cách trở lại các thuộc địa cũ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53" name="Rectangle 85"/>
          <p:cNvSpPr/>
          <p:nvPr/>
        </p:nvSpPr>
        <p:spPr>
          <a:xfrm rot="10798065" flipV="1">
            <a:off x="6626225" y="3276600"/>
            <a:ext cx="2212975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en-US" altLang="en-US" sz="2000" dirty="0">
                <a:latin typeface="Arial" panose="020B0604020202020204" pitchFamily="34" charset="0"/>
              </a:rPr>
              <a:t>- Trở thành đối trọng với các nước XHCN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09658" name="Text Box 90"/>
          <p:cNvSpPr txBox="1">
            <a:spLocks noChangeArrowheads="1"/>
          </p:cNvSpPr>
          <p:nvPr/>
        </p:nvSpPr>
        <p:spPr bwMode="auto">
          <a:xfrm>
            <a:off x="533400" y="4724400"/>
            <a:ext cx="7924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E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Vì sao các nước Tây Âu phải lệ thuộc vào Mĩ ?</a:t>
            </a:r>
            <a:endParaRPr kumimoji="0" lang="en-US" altLang="en-US" sz="24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09659" name="Rectangle 91"/>
          <p:cNvSpPr/>
          <p:nvPr/>
        </p:nvSpPr>
        <p:spPr>
          <a:xfrm>
            <a:off x="533400" y="5213350"/>
            <a:ext cx="8001000" cy="1187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marL="342900" indent="-342900" algn="just" eaLnBrk="1" hangingPunct="1">
              <a:buAutoNum type="arabicPeriod"/>
            </a:pPr>
            <a:r>
              <a:rPr lang="en-US" altLang="en-US" sz="2400" b="1" dirty="0">
                <a:latin typeface="Arial" panose="020B0604020202020204" pitchFamily="34" charset="0"/>
              </a:rPr>
              <a:t>Vì suy yếu phải nhận viện trợ của Mĩ với điều kiện của Mĩ.</a:t>
            </a:r>
            <a:endParaRPr lang="en-US" altLang="en-US" sz="2400" b="1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buAutoNum type="arabicPeriod"/>
            </a:pPr>
            <a:r>
              <a:rPr lang="en-US" altLang="en-US" sz="2400" b="1" dirty="0">
                <a:latin typeface="Arial" panose="020B0604020202020204" pitchFamily="34" charset="0"/>
              </a:rPr>
              <a:t>Lo ngại ảnh hưởng Liên Xô và các nước Đông Âu.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9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9659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9">
                                            <p:txEl>
                                              <p:charRg st="59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9659">
                                            <p:txEl>
                                              <p:charRg st="59" end="10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34" grpId="0"/>
      <p:bldP spid="109638" grpId="0"/>
      <p:bldP spid="109640" grpId="0"/>
      <p:bldP spid="109643" grpId="0"/>
      <p:bldP spid="109646" grpId="0"/>
      <p:bldP spid="109651" grpId="0"/>
      <p:bldP spid="109653" grpId="0"/>
      <p:bldP spid="1096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1747" name="Rectangle 3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 TÂY ÂU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1748" name="Rectangle 4"/>
          <p:cNvSpPr/>
          <p:nvPr/>
        </p:nvSpPr>
        <p:spPr>
          <a:xfrm>
            <a:off x="381000" y="457200"/>
            <a:ext cx="75771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2400" b="1" dirty="0">
                <a:solidFill>
                  <a:srgbClr val="CC3300"/>
                </a:solidFill>
                <a:latin typeface="Arial" panose="020B0604020202020204" pitchFamily="34" charset="0"/>
              </a:rPr>
              <a:t>Bảng thống kê các giai đoạn phát triển của Tây Âu </a:t>
            </a:r>
            <a:endParaRPr lang="en-US" altLang="en-US"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1749" name="Table 31748"/>
          <p:cNvGraphicFramePr/>
          <p:nvPr/>
        </p:nvGraphicFramePr>
        <p:xfrm>
          <a:off x="228600" y="990600"/>
          <a:ext cx="8686800" cy="4303713"/>
        </p:xfrm>
        <a:graphic>
          <a:graphicData uri="http://schemas.openxmlformats.org/drawingml/2006/table">
            <a:tbl>
              <a:tblPr/>
              <a:tblGrid>
                <a:gridCol w="1487488"/>
                <a:gridCol w="2093912"/>
                <a:gridCol w="2133600"/>
                <a:gridCol w="2971800"/>
              </a:tblGrid>
              <a:tr h="554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Giai đoạn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 trị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 ngoại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</a:tr>
              <a:tr h="3749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1950-1973</a:t>
                      </a:r>
                      <a:endParaRPr lang="en-US" altLang="en-US" sz="20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8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1"/>
                    </a:blipFill>
                  </a:tcPr>
                </a:tc>
              </a:tr>
            </a:tbl>
          </a:graphicData>
        </a:graphic>
      </p:graphicFrame>
      <p:sp>
        <p:nvSpPr>
          <p:cNvPr id="31766" name="Text Box 22"/>
          <p:cNvSpPr txBox="1"/>
          <p:nvPr/>
        </p:nvSpPr>
        <p:spPr>
          <a:xfrm>
            <a:off x="4022725" y="5751513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1767" name="Text Box 23"/>
          <p:cNvSpPr txBox="1"/>
          <p:nvPr/>
        </p:nvSpPr>
        <p:spPr>
          <a:xfrm>
            <a:off x="2743200" y="6248400"/>
            <a:ext cx="3200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0616" name="Rectangle 24"/>
          <p:cNvSpPr/>
          <p:nvPr/>
        </p:nvSpPr>
        <p:spPr>
          <a:xfrm>
            <a:off x="1730375" y="1524000"/>
            <a:ext cx="28416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17" name="Rectangle 25"/>
          <p:cNvSpPr/>
          <p:nvPr/>
        </p:nvSpPr>
        <p:spPr>
          <a:xfrm>
            <a:off x="1704340" y="2362200"/>
            <a:ext cx="2052320" cy="16300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spcBef>
                <a:spcPct val="2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- </a:t>
            </a:r>
            <a:r>
              <a:rPr lang="vi-VN" altLang="en-US" sz="2000" dirty="0">
                <a:latin typeface="Arial" panose="020B0604020202020204" pitchFamily="34" charset="0"/>
              </a:rPr>
              <a:t>Đầu thập kỷ 70, trở thành </a:t>
            </a:r>
            <a:r>
              <a:rPr lang="vi-VN" altLang="en-US" sz="2000" dirty="0">
                <a:latin typeface="Arial" panose="020B0604020202020204" pitchFamily="34" charset="0"/>
              </a:rPr>
              <a:t>một trong ba trung tâm kinh tế tài chính lớn, </a:t>
            </a:r>
            <a:endParaRPr lang="vi-VN" altLang="en-US" sz="2000" dirty="0">
              <a:latin typeface="Arial" panose="020B0604020202020204" pitchFamily="34" charset="0"/>
            </a:endParaRPr>
          </a:p>
        </p:txBody>
      </p:sp>
      <p:sp>
        <p:nvSpPr>
          <p:cNvPr id="110618" name="Rectangle 26"/>
          <p:cNvSpPr/>
          <p:nvPr/>
        </p:nvSpPr>
        <p:spPr>
          <a:xfrm>
            <a:off x="3813175" y="1571625"/>
            <a:ext cx="2206625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r>
              <a:rPr lang="en-US" altLang="en-US" sz="2400" dirty="0">
                <a:latin typeface="Arial" panose="020B0604020202020204" pitchFamily="34" charset="0"/>
              </a:rPr>
              <a:t> Nền dân chủ tư sản tiếp tục được củng cố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19" name="Rectangle 27"/>
          <p:cNvSpPr/>
          <p:nvPr/>
        </p:nvSpPr>
        <p:spPr>
          <a:xfrm>
            <a:off x="3813175" y="2819400"/>
            <a:ext cx="2438400" cy="191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- Chính trường nhiều nước có biến động (Pháp, Đức, Italia)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20" name="Rectangle 28"/>
          <p:cNvSpPr/>
          <p:nvPr/>
        </p:nvSpPr>
        <p:spPr>
          <a:xfrm>
            <a:off x="5943600" y="1495425"/>
            <a:ext cx="31242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r>
              <a:rPr lang="en-US" altLang="en-US" sz="2400" dirty="0">
                <a:latin typeface="Arial" panose="020B0604020202020204" pitchFamily="34" charset="0"/>
              </a:rPr>
              <a:t> Một số nước tiếp tục chính sách liên minh chặt chẽ với Mĩ.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21" name="Rectangle 29"/>
          <p:cNvSpPr/>
          <p:nvPr/>
        </p:nvSpPr>
        <p:spPr>
          <a:xfrm>
            <a:off x="6019800" y="2590800"/>
            <a:ext cx="2819400" cy="1552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dirty="0">
                <a:latin typeface="Arial" panose="020B0604020202020204" pitchFamily="34" charset="0"/>
              </a:rPr>
              <a:t>- Cố gắng đa dạng hóa, đa phương hóa quan hệ đối ngoại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22" name="Rectangle 30"/>
          <p:cNvSpPr/>
          <p:nvPr/>
        </p:nvSpPr>
        <p:spPr>
          <a:xfrm rot="10798065" flipV="1">
            <a:off x="5943600" y="4114800"/>
            <a:ext cx="2592388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dirty="0">
                <a:latin typeface="Arial" panose="020B0604020202020204" pitchFamily="34" charset="0"/>
              </a:rPr>
              <a:t>- Buộc phải công nhận độc lập của nhiều thuộc địa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25" name="Text Box 33"/>
          <p:cNvSpPr txBox="1"/>
          <p:nvPr/>
        </p:nvSpPr>
        <p:spPr>
          <a:xfrm>
            <a:off x="1676400" y="1524000"/>
            <a:ext cx="24384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- </a:t>
            </a:r>
            <a:r>
              <a:rPr lang="vi-VN" altLang="en-US" sz="2400" dirty="0">
                <a:latin typeface="Arial" panose="020B0604020202020204" pitchFamily="34" charset="0"/>
              </a:rPr>
              <a:t>Phát triển nhanh.</a:t>
            </a:r>
            <a:endParaRPr lang="vi-VN" altLang="en-US" sz="2400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27" name="Text Box 35"/>
          <p:cNvSpPr txBox="1"/>
          <p:nvPr/>
        </p:nvSpPr>
        <p:spPr>
          <a:xfrm>
            <a:off x="1676400" y="4038600"/>
            <a:ext cx="25908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- Khoa học-kĩ thuật phát triển cao, hiện đại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0638" name="Text Box 46"/>
          <p:cNvSpPr txBox="1">
            <a:spLocks noChangeArrowheads="1"/>
          </p:cNvSpPr>
          <p:nvPr/>
        </p:nvSpPr>
        <p:spPr bwMode="auto">
          <a:xfrm>
            <a:off x="228600" y="5348288"/>
            <a:ext cx="8915400" cy="4429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3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3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3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Vì sao kinh tế Tây Âu phát triển nhanh trong giai đoạn này?</a:t>
            </a:r>
            <a:endParaRPr kumimoji="0" lang="en-US" altLang="en-US" sz="23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10639" name="Rectangle 47"/>
          <p:cNvSpPr/>
          <p:nvPr/>
        </p:nvSpPr>
        <p:spPr>
          <a:xfrm>
            <a:off x="304800" y="5867400"/>
            <a:ext cx="8839200" cy="701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1" hangingPunct="1"/>
            <a:r>
              <a:rPr lang="en-US" altLang="en-US" sz="2000" b="1" dirty="0">
                <a:latin typeface="Arial Unicode MS" pitchFamily="34" charset="-128"/>
              </a:rPr>
              <a:t>1.Áp dụng KHKT. 2.Vai trò của nhà nước 3.Tận dụng viện trợ Mĩ, giá nguyên liệu rẻ, hợp tác trong khuôn khổ Cộng đồng châu Âu (EC)</a:t>
            </a:r>
            <a:endParaRPr lang="en-US" altLang="en-US" sz="2000" b="1" dirty="0">
              <a:latin typeface="Arial Unicode MS" pitchFamily="34" charset="-128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0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0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0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0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0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0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6" grpId="0"/>
      <p:bldP spid="110617" grpId="0"/>
      <p:bldP spid="110618" grpId="0"/>
      <p:bldP spid="110619" grpId="0"/>
      <p:bldP spid="110620" grpId="0"/>
      <p:bldP spid="110621" grpId="0"/>
      <p:bldP spid="110622" grpId="0"/>
      <p:bldP spid="110625" grpId="0"/>
      <p:bldP spid="110627" grpId="0"/>
      <p:bldP spid="110638" grpId="0" animBg="1"/>
      <p:bldP spid="1106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2771" name="Rectangle 3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000000"/>
                </a:solidFill>
                <a:latin typeface="VNI-Times" pitchFamily="2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Bài 7: TÂY ÂU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2772" name="Rectangle 4"/>
          <p:cNvSpPr/>
          <p:nvPr/>
        </p:nvSpPr>
        <p:spPr>
          <a:xfrm>
            <a:off x="381000" y="457200"/>
            <a:ext cx="75771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2400" b="1" dirty="0">
                <a:solidFill>
                  <a:srgbClr val="CC3300"/>
                </a:solidFill>
                <a:latin typeface="Arial" panose="020B0604020202020204" pitchFamily="34" charset="0"/>
              </a:rPr>
              <a:t>Bảng thống kê các giai đoạn phát triển của Tây Âu </a:t>
            </a:r>
            <a:endParaRPr lang="en-US" altLang="en-US"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2773" name="Table 32772"/>
          <p:cNvGraphicFramePr/>
          <p:nvPr/>
        </p:nvGraphicFramePr>
        <p:xfrm>
          <a:off x="76200" y="990600"/>
          <a:ext cx="8915400" cy="3700463"/>
        </p:xfrm>
        <a:graphic>
          <a:graphicData uri="http://schemas.openxmlformats.org/drawingml/2006/table">
            <a:tbl>
              <a:tblPr/>
              <a:tblGrid>
                <a:gridCol w="1524000"/>
                <a:gridCol w="2286000"/>
                <a:gridCol w="2133600"/>
                <a:gridCol w="2971800"/>
              </a:tblGrid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Giai đoạn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 trị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 ngoại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08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1973-1991</a:t>
                      </a: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8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90" name="Text Box 22"/>
          <p:cNvSpPr txBox="1"/>
          <p:nvPr/>
        </p:nvSpPr>
        <p:spPr>
          <a:xfrm>
            <a:off x="4022725" y="5751513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2791" name="Text Box 23"/>
          <p:cNvSpPr txBox="1"/>
          <p:nvPr/>
        </p:nvSpPr>
        <p:spPr>
          <a:xfrm>
            <a:off x="2743200" y="6248400"/>
            <a:ext cx="3200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1640" name="Rectangle 24"/>
          <p:cNvSpPr/>
          <p:nvPr/>
        </p:nvSpPr>
        <p:spPr>
          <a:xfrm>
            <a:off x="1577975" y="1524000"/>
            <a:ext cx="2536825" cy="161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r>
              <a:rPr lang="en-US" altLang="en-US" sz="2000" dirty="0">
                <a:latin typeface="Arial" panose="020B0604020202020204" pitchFamily="34" charset="0"/>
              </a:rPr>
              <a:t>Do tác động của khủng hoảng dầu mỏ 1973, nhiều nước lâm vào suy thoái, mất ổn định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11641" name="Rectangle 25"/>
          <p:cNvSpPr/>
          <p:nvPr/>
        </p:nvSpPr>
        <p:spPr>
          <a:xfrm>
            <a:off x="1524000" y="3124200"/>
            <a:ext cx="2438400" cy="161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- Gặp nhiều khó khăn: lạm phát, thất nghiệp, bị các nước NIC, Mĩ, Nhật cạnh tranh quyêt liệt 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11642" name="Rectangle 26"/>
          <p:cNvSpPr/>
          <p:nvPr/>
        </p:nvSpPr>
        <p:spPr>
          <a:xfrm>
            <a:off x="4422775" y="1571625"/>
            <a:ext cx="22066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1643" name="Rectangle 27"/>
          <p:cNvSpPr/>
          <p:nvPr/>
        </p:nvSpPr>
        <p:spPr>
          <a:xfrm>
            <a:off x="3962400" y="1600200"/>
            <a:ext cx="1981200" cy="2835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-Bên cạnh sự phát triển, nền dân chủ tư sản bộc lộ nhiều mặt trái của  nó (phân hóa giàu nghèo ngày càng lớn, tệ nạn xã hội,…) 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11644" name="Rectangle 28"/>
          <p:cNvSpPr/>
          <p:nvPr/>
        </p:nvSpPr>
        <p:spPr>
          <a:xfrm>
            <a:off x="6096000" y="1584325"/>
            <a:ext cx="2971800" cy="161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r>
              <a:rPr lang="en-US" altLang="en-US" sz="2000" dirty="0">
                <a:latin typeface="Arial" panose="020B0604020202020204" pitchFamily="34" charset="0"/>
              </a:rPr>
              <a:t> Quan hệ Tây Đức và Đông Đức hòa dịu: phá bỏ bức tường Béc-lin (11/1989), thống nhất nước Đức (3/10/1990)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11646" name="Rectangle 30"/>
          <p:cNvSpPr/>
          <p:nvPr/>
        </p:nvSpPr>
        <p:spPr>
          <a:xfrm rot="10798065" flipV="1">
            <a:off x="6094413" y="3200400"/>
            <a:ext cx="2897187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000" dirty="0">
                <a:latin typeface="Arial" panose="020B0604020202020204" pitchFamily="34" charset="0"/>
              </a:rPr>
              <a:t>- </a:t>
            </a:r>
            <a:r>
              <a:rPr lang="en-US" altLang="en-US" sz="2000" i="1" dirty="0">
                <a:latin typeface="Arial" panose="020B0604020202020204" pitchFamily="34" charset="0"/>
              </a:rPr>
              <a:t>Định ước Henxinki</a:t>
            </a:r>
            <a:r>
              <a:rPr lang="en-US" altLang="en-US" sz="2000" dirty="0">
                <a:latin typeface="Arial" panose="020B0604020202020204" pitchFamily="34" charset="0"/>
              </a:rPr>
              <a:t> về an ninh và hợp tác Châu Âu được kí kết (1975) 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111667" name="Text Box 51"/>
          <p:cNvSpPr txBox="1">
            <a:spLocks noChangeArrowheads="1"/>
          </p:cNvSpPr>
          <p:nvPr/>
        </p:nvSpPr>
        <p:spPr bwMode="auto">
          <a:xfrm>
            <a:off x="533400" y="4784725"/>
            <a:ext cx="83058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0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Những thách thức đặt ra đối với các nước tư bản ở Tây Âu về kinh tế và chính trị- xã hội trong những năm 1973-1991 là  gì?</a:t>
            </a:r>
            <a:endParaRPr kumimoji="0" lang="en-US" altLang="en-US" sz="20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11668" name="Rectangle 52"/>
          <p:cNvSpPr/>
          <p:nvPr/>
        </p:nvSpPr>
        <p:spPr>
          <a:xfrm>
            <a:off x="533400" y="5562600"/>
            <a:ext cx="8077200" cy="701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eaLnBrk="1" hangingPunct="1"/>
            <a:r>
              <a:rPr lang="en-US" altLang="en-US" sz="2000" b="1" dirty="0">
                <a:latin typeface="Arial Unicode MS" pitchFamily="34" charset="-128"/>
              </a:rPr>
              <a:t>+Thách thức : Chịu tác động khủng hoảng năng lượng. Vấp phải sự cạnh tranh với Mĩ, Nhật Bản và các nước NIC</a:t>
            </a:r>
            <a:r>
              <a:rPr lang="en-US" altLang="en-US" sz="1000" b="1" dirty="0">
                <a:latin typeface="Arial Unicode MS" pitchFamily="34" charset="-128"/>
              </a:rPr>
              <a:t>S</a:t>
            </a:r>
            <a:endParaRPr lang="en-US" altLang="en-US" sz="2000" b="1" dirty="0">
              <a:latin typeface="Arial Unicode MS" pitchFamily="34" charset="-128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1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1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1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1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1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0" grpId="0"/>
      <p:bldP spid="111641" grpId="0"/>
      <p:bldP spid="111642" grpId="0"/>
      <p:bldP spid="111643" grpId="0"/>
      <p:bldP spid="111644" grpId="0"/>
      <p:bldP spid="111646" grpId="0"/>
      <p:bldP spid="111667" grpId="0" animBg="1"/>
      <p:bldP spid="1116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3795" name="Rectangle 3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 TÂY ÂU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3796" name="Rectangle 4"/>
          <p:cNvSpPr/>
          <p:nvPr/>
        </p:nvSpPr>
        <p:spPr>
          <a:xfrm>
            <a:off x="381000" y="457200"/>
            <a:ext cx="75771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r>
              <a:rPr lang="en-US" altLang="en-US" sz="2400" b="1" dirty="0">
                <a:solidFill>
                  <a:srgbClr val="CC3300"/>
                </a:solidFill>
                <a:latin typeface="Arial" panose="020B0604020202020204" pitchFamily="34" charset="0"/>
              </a:rPr>
              <a:t>Bảng thống kê các giai đoạn phát triển của Tây Âu </a:t>
            </a:r>
            <a:endParaRPr lang="en-US" altLang="en-US" sz="24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3797" name="Table 33796"/>
          <p:cNvGraphicFramePr/>
          <p:nvPr/>
        </p:nvGraphicFramePr>
        <p:xfrm>
          <a:off x="228600" y="990600"/>
          <a:ext cx="8686800" cy="3205163"/>
        </p:xfrm>
        <a:graphic>
          <a:graphicData uri="http://schemas.openxmlformats.org/drawingml/2006/table">
            <a:tbl>
              <a:tblPr/>
              <a:tblGrid>
                <a:gridCol w="1487488"/>
                <a:gridCol w="2855912"/>
                <a:gridCol w="1447800"/>
                <a:gridCol w="2895600"/>
              </a:tblGrid>
              <a:tr h="5540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Giai đoạn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 trị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 ngoại</a:t>
                      </a: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r>
                        <a:rPr lang="en-US" altLang="en-US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1991-2000</a:t>
                      </a:r>
                      <a:endParaRPr lang="en-US" altLang="en-US" sz="20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  <a:p>
                      <a:pPr lvl="0" algn="just" defTabSz="914400" eaLnBrk="1" hangingPunct="1">
                        <a:buNone/>
                        <a:tabLst>
                          <a:tab pos="1151255" algn="l"/>
                        </a:tabLst>
                      </a:pPr>
                      <a:endParaRPr lang="en-US" altLang="en-US" sz="2400" b="1" i="1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8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Char char="-"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altLang="en-US" sz="24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14" name="Text Box 22"/>
          <p:cNvSpPr txBox="1"/>
          <p:nvPr/>
        </p:nvSpPr>
        <p:spPr>
          <a:xfrm>
            <a:off x="4022725" y="5751513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815" name="Text Box 23"/>
          <p:cNvSpPr txBox="1"/>
          <p:nvPr/>
        </p:nvSpPr>
        <p:spPr>
          <a:xfrm>
            <a:off x="2743200" y="6248400"/>
            <a:ext cx="3200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2664" name="Rectangle 24"/>
          <p:cNvSpPr/>
          <p:nvPr/>
        </p:nvSpPr>
        <p:spPr>
          <a:xfrm>
            <a:off x="1730375" y="1524000"/>
            <a:ext cx="28416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2665" name="Rectangle 25"/>
          <p:cNvSpPr/>
          <p:nvPr/>
        </p:nvSpPr>
        <p:spPr>
          <a:xfrm>
            <a:off x="1676400" y="1555750"/>
            <a:ext cx="28956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- Kinh tế được phục hồi phát triển trở lại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2666" name="Rectangle 26"/>
          <p:cNvSpPr/>
          <p:nvPr/>
        </p:nvSpPr>
        <p:spPr>
          <a:xfrm>
            <a:off x="4575175" y="1692275"/>
            <a:ext cx="152082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- Cơ bản ổn định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2668" name="Rectangle 28"/>
          <p:cNvSpPr/>
          <p:nvPr/>
        </p:nvSpPr>
        <p:spPr>
          <a:xfrm>
            <a:off x="6019800" y="1524000"/>
            <a:ext cx="2819400" cy="1552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  <a:buChar char="-"/>
            </a:pPr>
            <a:r>
              <a:rPr lang="en-US" altLang="en-US" sz="2400" dirty="0">
                <a:latin typeface="Arial" panose="020B0604020202020204" pitchFamily="34" charset="0"/>
              </a:rPr>
              <a:t> Sau thời kì Chiến tranh lạnh, nhiều nước độc lập trong quan hệ với Mĩ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2669" name="Rectangle 29"/>
          <p:cNvSpPr/>
          <p:nvPr/>
        </p:nvSpPr>
        <p:spPr>
          <a:xfrm>
            <a:off x="6096000" y="3003550"/>
            <a:ext cx="2503488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dirty="0">
                <a:latin typeface="Arial" panose="020B0604020202020204" pitchFamily="34" charset="0"/>
              </a:rPr>
              <a:t>- Mở rộng quan hệ với các nước Á, Phi, Mĩ Latinh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2673" name="Text Box 33"/>
          <p:cNvSpPr txBox="1"/>
          <p:nvPr/>
        </p:nvSpPr>
        <p:spPr>
          <a:xfrm>
            <a:off x="1676400" y="2286000"/>
            <a:ext cx="2971800" cy="191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panose="020B0604020202020204" pitchFamily="34" charset="0"/>
              </a:rPr>
              <a:t>- </a:t>
            </a:r>
            <a:r>
              <a:rPr lang="en-US" altLang="en-US" sz="2400" i="1" dirty="0">
                <a:latin typeface="Arial" panose="020B0604020202020204" pitchFamily="34" charset="0"/>
              </a:rPr>
              <a:t>Liên minh Châu Âu</a:t>
            </a:r>
            <a:r>
              <a:rPr lang="en-US" altLang="en-US" sz="2400" dirty="0">
                <a:latin typeface="Arial" panose="020B0604020202020204" pitchFamily="34" charset="0"/>
              </a:rPr>
              <a:t> phát triển mạnh (đến giữa thập kỉ 90 chiếm 1/3 tổng sản phẩm CN thế giới).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112679" name="Text Box 39"/>
          <p:cNvSpPr txBox="1">
            <a:spLocks noChangeArrowheads="1"/>
          </p:cNvSpPr>
          <p:nvPr/>
        </p:nvSpPr>
        <p:spPr bwMode="auto">
          <a:xfrm>
            <a:off x="228600" y="4267200"/>
            <a:ext cx="86106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kern="1200" cap="none" spc="0" normalizeH="0" baseline="0" noProof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?</a:t>
            </a:r>
            <a:r>
              <a:rPr kumimoji="0" lang="en-US" altLang="en-US" sz="2000" kern="1200" cap="none" spc="0" normalizeH="0" baseline="0" noProof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times new roman" pitchFamily="34" charset="0"/>
                <a:ea typeface="+mn-ea"/>
                <a:cs typeface="+mn-cs"/>
              </a:rPr>
              <a:t> </a:t>
            </a:r>
            <a:r>
              <a:rPr kumimoji="0" lang="en-US" altLang="en-US" sz="2000" b="1" kern="1200" cap="none" spc="0" normalizeH="0" baseline="0" noProof="0" smtClean="0">
                <a:solidFill>
                  <a:srgbClr val="FF0066"/>
                </a:solidFill>
                <a:latin typeface="Arial Unicode MS" pitchFamily="34" charset="-128"/>
                <a:ea typeface="+mn-ea"/>
                <a:cs typeface="+mn-cs"/>
              </a:rPr>
              <a:t>Nêu những nét chính về tình hình kinh tế và chính trị của Tây Âu trong thập kỉ 90 ?</a:t>
            </a:r>
            <a:endParaRPr kumimoji="0" lang="en-US" altLang="en-US" sz="2000" kern="1200" cap="none" spc="0" normalizeH="0" baseline="0" noProof="0" smtClean="0">
              <a:solidFill>
                <a:srgbClr val="FF0066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12680" name="Rectangle 40"/>
          <p:cNvSpPr/>
          <p:nvPr/>
        </p:nvSpPr>
        <p:spPr>
          <a:xfrm>
            <a:off x="304800" y="4968875"/>
            <a:ext cx="8839200" cy="14319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1" hangingPunct="1">
              <a:buChar char="-"/>
            </a:pPr>
            <a:r>
              <a:rPr lang="en-US" altLang="en-US" sz="2200" b="1" dirty="0">
                <a:latin typeface="Arial Unicode MS" pitchFamily="34" charset="-128"/>
              </a:rPr>
              <a:t>Tây Âu vẫn là một trong ba trung tâm kinh tế tài chính lớn nhất thế giới.</a:t>
            </a:r>
            <a:endParaRPr lang="en-US" altLang="en-US" sz="2200" b="1" dirty="0">
              <a:latin typeface="Arial Unicode MS" pitchFamily="34" charset="-128"/>
            </a:endParaRPr>
          </a:p>
          <a:p>
            <a:pPr eaLnBrk="1" hangingPunct="1"/>
            <a:r>
              <a:rPr lang="en-US" altLang="en-US" sz="2200" b="1" dirty="0">
                <a:latin typeface="Arial Unicode MS" pitchFamily="34" charset="-128"/>
              </a:rPr>
              <a:t>-Tây Âu mở rộng quan hệ các nước tư bản phát triển, các nước đang phát triển ở châu Á, Phi, Mĩ Latinh, Đông Âu và SNG.</a:t>
            </a:r>
            <a:endParaRPr lang="en-US" altLang="en-US" sz="2200" b="1" dirty="0">
              <a:latin typeface="Arial Unicode MS" pitchFamily="34" charset="-128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>
                                            <p:txEl>
                                              <p:charRg st="0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680">
                                            <p:txEl>
                                              <p:charRg st="0" end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>
                                            <p:txEl>
                                              <p:charRg st="74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680">
                                            <p:txEl>
                                              <p:charRg st="74" end="19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4" grpId="0"/>
      <p:bldP spid="112665" grpId="0"/>
      <p:bldP spid="112666" grpId="0"/>
      <p:bldP spid="112668" grpId="0"/>
      <p:bldP spid="112669" grpId="0"/>
      <p:bldP spid="112673" grpId="0"/>
      <p:bldP spid="11267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4819" name="Text Box 3"/>
          <p:cNvSpPr txBox="1"/>
          <p:nvPr/>
        </p:nvSpPr>
        <p:spPr>
          <a:xfrm>
            <a:off x="1295400" y="37338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4820" name="Rectangle 4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latin typeface="VNI-Times" pitchFamily="2" charset="0"/>
              </a:rPr>
              <a:t>  </a:t>
            </a:r>
            <a:endParaRPr lang="en-US" altLang="en-US" sz="2800" b="1" dirty="0">
              <a:solidFill>
                <a:srgbClr val="FFFF00"/>
              </a:solidFill>
              <a:latin typeface="Arial Unicode MS" pitchFamily="34" charset="-128"/>
            </a:endParaRPr>
          </a:p>
        </p:txBody>
      </p:sp>
      <p:sp>
        <p:nvSpPr>
          <p:cNvPr id="60421" name="Rectangle 5"/>
          <p:cNvSpPr>
            <a:spLocks noRot="1"/>
          </p:cNvSpPr>
          <p:nvPr/>
        </p:nvSpPr>
        <p:spPr>
          <a:xfrm>
            <a:off x="0" y="533400"/>
            <a:ext cx="6019800" cy="5334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just" eaLnBrk="1" hangingPunct="1">
              <a:buNone/>
            </a:pPr>
            <a:r>
              <a:rPr lang="vi-VN" altLang="en-US" sz="2200" b="1" dirty="0">
                <a:latin typeface="Arial Unicode MS" pitchFamily="34" charset="-128"/>
              </a:rPr>
              <a:t>V. LIÊN MINH CHÂU ÂU (EU)</a:t>
            </a:r>
            <a:endParaRPr lang="vi-VN" altLang="en-US" sz="2200" b="1" dirty="0">
              <a:latin typeface="Arial Unicode MS" pitchFamily="34" charset="-128"/>
            </a:endParaRPr>
          </a:p>
          <a:p>
            <a:pPr marL="533400" lvl="0" indent="-533400" algn="just" eaLnBrk="1" hangingPunct="1">
              <a:buNone/>
            </a:pPr>
            <a:r>
              <a:rPr lang="vi-VN" altLang="en-US" sz="2400" b="1" dirty="0">
                <a:solidFill>
                  <a:srgbClr val="FF3300"/>
                </a:solidFill>
                <a:latin typeface="Arial Unicode MS" pitchFamily="34" charset="-128"/>
              </a:rPr>
              <a:t>1. Sự ra đời và quá trình phát triển</a:t>
            </a:r>
            <a:endParaRPr lang="vi-VN" altLang="en-US" sz="2400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18-4-1951</a:t>
            </a:r>
            <a:r>
              <a:rPr lang="sv-SE" altLang="en-US" sz="2000" dirty="0">
                <a:latin typeface="Arial Unicode MS" pitchFamily="34" charset="-128"/>
              </a:rPr>
              <a:t> thành lập cộng đồng than</a:t>
            </a:r>
            <a:r>
              <a:rPr lang="sv-SE" altLang="en-US" sz="2000" dirty="0"/>
              <a:t> </a:t>
            </a:r>
            <a:r>
              <a:rPr lang="sv-SE" altLang="en-US" sz="2000" dirty="0">
                <a:latin typeface="Arial Unicode MS" pitchFamily="34" charset="-128"/>
              </a:rPr>
              <a:t>thép Châu Âu gồm 6 nước</a:t>
            </a:r>
            <a:r>
              <a:rPr lang="vi-VN" altLang="en-US" sz="2000" dirty="0">
                <a:latin typeface="Arial Unicode MS" pitchFamily="34" charset="-128"/>
              </a:rPr>
              <a:t> </a:t>
            </a:r>
            <a:r>
              <a:rPr lang="sv-SE" altLang="en-US" sz="2000" dirty="0">
                <a:latin typeface="Arial Unicode MS" pitchFamily="34" charset="-128"/>
              </a:rPr>
              <a:t>: P</a:t>
            </a:r>
            <a:r>
              <a:rPr lang="vi-VN" altLang="en-US" sz="2000" dirty="0">
                <a:latin typeface="Arial Unicode MS" pitchFamily="34" charset="-128"/>
              </a:rPr>
              <a:t>háp</a:t>
            </a:r>
            <a:r>
              <a:rPr lang="sv-SE" altLang="en-US" sz="2000" dirty="0">
                <a:latin typeface="Arial Unicode MS" pitchFamily="34" charset="-128"/>
              </a:rPr>
              <a:t>, CHLB Đức,</a:t>
            </a:r>
            <a:r>
              <a:rPr lang="vi-VN" altLang="en-US" sz="2000" dirty="0">
                <a:latin typeface="Arial Unicode MS" pitchFamily="34" charset="-128"/>
              </a:rPr>
              <a:t> </a:t>
            </a:r>
            <a:r>
              <a:rPr lang="sv-SE" altLang="en-US" sz="2000" dirty="0">
                <a:latin typeface="Arial Unicode MS" pitchFamily="34" charset="-128"/>
              </a:rPr>
              <a:t>Bỉ, </a:t>
            </a:r>
            <a:r>
              <a:rPr lang="vi-VN" altLang="en-US" sz="2000" dirty="0">
                <a:latin typeface="Arial Unicode MS" pitchFamily="34" charset="-128"/>
              </a:rPr>
              <a:t>Italia, </a:t>
            </a:r>
            <a:r>
              <a:rPr lang="sv-SE" altLang="en-US" sz="2000" dirty="0">
                <a:latin typeface="Arial Unicode MS" pitchFamily="34" charset="-128"/>
              </a:rPr>
              <a:t>H</a:t>
            </a:r>
            <a:r>
              <a:rPr lang="vi-VN" altLang="en-US" sz="2000" dirty="0">
                <a:latin typeface="Arial Unicode MS" pitchFamily="34" charset="-128"/>
              </a:rPr>
              <a:t>à L</a:t>
            </a:r>
            <a:r>
              <a:rPr lang="sv-SE" altLang="en-US" sz="2000" dirty="0">
                <a:latin typeface="Arial Unicode MS" pitchFamily="34" charset="-128"/>
              </a:rPr>
              <a:t>an, Lúcxămpua.</a:t>
            </a:r>
            <a:endParaRPr lang="sv-SE" altLang="en-US" sz="2000" i="1" dirty="0"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25-3-1957</a:t>
            </a:r>
            <a:r>
              <a:rPr lang="sv-SE" altLang="en-US" sz="2000" dirty="0">
                <a:latin typeface="Arial Unicode MS" pitchFamily="34" charset="-128"/>
              </a:rPr>
              <a:t>, hiệp ước Rôma được kí kết , thành lập “cộng đồng năng lượng nguyên tử Châu</a:t>
            </a:r>
            <a:r>
              <a:rPr lang="vi-VN" altLang="en-US" sz="2000" dirty="0">
                <a:latin typeface="Arial Unicode MS" pitchFamily="34" charset="-128"/>
              </a:rPr>
              <a:t> </a:t>
            </a:r>
            <a:r>
              <a:rPr lang="sv-SE" altLang="en-US" sz="2000" dirty="0">
                <a:latin typeface="Arial Unicode MS" pitchFamily="34" charset="-128"/>
              </a:rPr>
              <a:t>Âu” và “cộng đồng kinh tế Châu Âu” (EEC).</a:t>
            </a:r>
            <a:endParaRPr lang="sv-SE" altLang="en-US" sz="2000" dirty="0"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1-7-1967</a:t>
            </a:r>
            <a:r>
              <a:rPr lang="sv-SE" altLang="en-US" sz="2000" dirty="0">
                <a:latin typeface="Arial Unicode MS" pitchFamily="34" charset="-128"/>
              </a:rPr>
              <a:t> hợp nhất ba tổ chức trên thành “Cộng đồng Châu Âu”(EC)</a:t>
            </a:r>
            <a:endParaRPr lang="sv-SE" altLang="en-US" sz="2000" dirty="0"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7-12-1991</a:t>
            </a:r>
            <a:r>
              <a:rPr lang="sv-SE" altLang="en-US" sz="2000" dirty="0">
                <a:latin typeface="Arial Unicode MS" pitchFamily="34" charset="-128"/>
              </a:rPr>
              <a:t> EC kí hiệp ước Maxtrích</a:t>
            </a:r>
            <a:r>
              <a:rPr lang="vi-VN" altLang="en-US" sz="2000" dirty="0">
                <a:latin typeface="Arial Unicode MS" pitchFamily="34" charset="-128"/>
              </a:rPr>
              <a:t> (Hà Lan)</a:t>
            </a:r>
            <a:r>
              <a:rPr lang="sv-SE" altLang="en-US" sz="2000" dirty="0">
                <a:latin typeface="Arial Unicode MS" pitchFamily="34" charset="-128"/>
              </a:rPr>
              <a:t>  </a:t>
            </a:r>
            <a:endParaRPr lang="vi-VN" altLang="en-US" sz="2000" dirty="0"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1-1-1993</a:t>
            </a:r>
            <a:r>
              <a:rPr lang="sv-SE" altLang="en-US" sz="2000" dirty="0">
                <a:latin typeface="Arial Unicode MS" pitchFamily="34" charset="-128"/>
              </a:rPr>
              <a:t> EC đổi tên thành </a:t>
            </a:r>
            <a:r>
              <a:rPr lang="sv-SE" altLang="en-US" sz="2000" i="1" dirty="0">
                <a:latin typeface="Arial Unicode MS" pitchFamily="34" charset="-128"/>
              </a:rPr>
              <a:t>Liên minh Châu Âu</a:t>
            </a:r>
            <a:r>
              <a:rPr lang="sv-SE" altLang="en-US" sz="2000" dirty="0">
                <a:latin typeface="Arial Unicode MS" pitchFamily="34" charset="-128"/>
              </a:rPr>
              <a:t> (EU).</a:t>
            </a:r>
            <a:endParaRPr lang="sv-SE" altLang="en-US" sz="2000" dirty="0"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1-1-1999</a:t>
            </a:r>
            <a:r>
              <a:rPr lang="sv-SE" altLang="en-US" sz="2000" dirty="0">
                <a:latin typeface="Arial Unicode MS" pitchFamily="34" charset="-128"/>
              </a:rPr>
              <a:t> đồng tiền chung Châu Âu (EURO) được phát hành.</a:t>
            </a:r>
            <a:endParaRPr lang="sv-SE" altLang="en-US" sz="2000" dirty="0"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sv-SE" altLang="en-US" sz="2000" dirty="0">
                <a:solidFill>
                  <a:srgbClr val="FF3300"/>
                </a:solidFill>
                <a:latin typeface="Arial Unicode MS" pitchFamily="34" charset="-128"/>
              </a:rPr>
              <a:t>Cuối thập niên 90</a:t>
            </a:r>
            <a:r>
              <a:rPr lang="sv-SE" altLang="en-US" sz="2000" dirty="0">
                <a:latin typeface="Arial Unicode MS" pitchFamily="34" charset="-128"/>
              </a:rPr>
              <a:t>, EU là tổ chức liên kết chính trị, kinh tế lớn nhất thế giới.</a:t>
            </a:r>
            <a:r>
              <a:rPr lang="vi-VN" altLang="en-US" sz="2800" dirty="0"/>
              <a:t>  </a:t>
            </a:r>
            <a:endParaRPr lang="vi-VN" altLang="en-US" sz="2800" dirty="0"/>
          </a:p>
        </p:txBody>
      </p:sp>
      <p:sp>
        <p:nvSpPr>
          <p:cNvPr id="60422" name="Text Box 6"/>
          <p:cNvSpPr txBox="1"/>
          <p:nvPr/>
        </p:nvSpPr>
        <p:spPr>
          <a:xfrm>
            <a:off x="6096000" y="685800"/>
            <a:ext cx="3048000" cy="16160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rgbClr val="E1E1FF"/>
              </a:gs>
              <a:gs pos="100000">
                <a:srgbClr val="0000FF"/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2000" b="1" dirty="0">
                <a:solidFill>
                  <a:srgbClr val="FF0066"/>
                </a:solidFill>
                <a:latin typeface="Arial Unicode MS" pitchFamily="34" charset="-128"/>
              </a:rPr>
              <a:t>Những sự kiện chính trong quá trình hình thành và phát triển của Liên minh châu Âu EU ?</a:t>
            </a:r>
            <a:endParaRPr lang="en-US" altLang="en-US" sz="2000" dirty="0">
              <a:solidFill>
                <a:srgbClr val="FF0066"/>
              </a:solidFill>
              <a:latin typeface="Arial Unicode MS" pitchFamily="34" charset="-128"/>
            </a:endParaRPr>
          </a:p>
        </p:txBody>
      </p:sp>
      <p:pic>
        <p:nvPicPr>
          <p:cNvPr id="60426" name="Picture 10" descr="Tập tin:Flag of Europe.svg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12988"/>
            <a:ext cx="3048000" cy="20304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4" name="Picture 12" descr="Tập tin:European Union (orthographic projection).sv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4419600"/>
            <a:ext cx="2390775" cy="2390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5" name="Rectangle 15"/>
          <p:cNvSpPr/>
          <p:nvPr/>
        </p:nvSpPr>
        <p:spPr>
          <a:xfrm>
            <a:off x="3657600" y="57150"/>
            <a:ext cx="1499235" cy="4781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TÂY ÂU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60432" name="Picture 16" descr="1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286000"/>
            <a:ext cx="3057525" cy="4572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63" end="1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21">
                                            <p:txEl>
                                              <p:charRg st="63" end="17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171" end="2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21">
                                            <p:txEl>
                                              <p:charRg st="171" end="29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299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21">
                                            <p:txEl>
                                              <p:charRg st="299" end="3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363" end="4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0421">
                                            <p:txEl>
                                              <p:charRg st="363" end="4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408" end="4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0421">
                                            <p:txEl>
                                              <p:charRg st="408" end="4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458" end="5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421">
                                            <p:txEl>
                                              <p:charRg st="458" end="5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charRg st="514" end="5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421">
                                            <p:txEl>
                                              <p:charRg st="514" end="5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5843" name="Text Box 3"/>
          <p:cNvSpPr txBox="1"/>
          <p:nvPr/>
        </p:nvSpPr>
        <p:spPr>
          <a:xfrm>
            <a:off x="1295400" y="37338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5844" name="Rectangle 4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latin typeface="VNI-Times" pitchFamily="2" charset="0"/>
              </a:rPr>
              <a:t>  </a:t>
            </a:r>
            <a:endParaRPr lang="en-US" altLang="en-US" sz="2800" b="1" dirty="0">
              <a:solidFill>
                <a:srgbClr val="FFFF00"/>
              </a:solidFill>
              <a:latin typeface="Arial Unicode MS" pitchFamily="34" charset="-128"/>
            </a:endParaRPr>
          </a:p>
        </p:txBody>
      </p:sp>
      <p:sp>
        <p:nvSpPr>
          <p:cNvPr id="61445" name="Rectangle 5"/>
          <p:cNvSpPr>
            <a:spLocks noRot="1"/>
          </p:cNvSpPr>
          <p:nvPr/>
        </p:nvSpPr>
        <p:spPr>
          <a:xfrm>
            <a:off x="0" y="914400"/>
            <a:ext cx="4343400" cy="5334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just" eaLnBrk="1" hangingPunct="1"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Arial Unicode MS" pitchFamily="34" charset="-128"/>
              </a:rPr>
              <a:t>V. LIÊN MINH CHÂU ÂU EU</a:t>
            </a:r>
            <a:endParaRPr lang="vi-VN" altLang="en-US" sz="2000" b="1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533400" lvl="0" indent="-533400" algn="just" eaLnBrk="1" hangingPunct="1">
              <a:buNone/>
            </a:pPr>
            <a:r>
              <a:rPr lang="vi-VN" altLang="en-US" sz="2400" b="1" dirty="0">
                <a:solidFill>
                  <a:srgbClr val="CC3300"/>
                </a:solidFill>
                <a:latin typeface="Arial Unicode MS" pitchFamily="34" charset="-128"/>
              </a:rPr>
              <a:t>1. Sự ra đời và quá trình phát triển</a:t>
            </a:r>
            <a:endParaRPr lang="vi-VN" altLang="en-US" sz="2400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533400" lvl="0" indent="-533400" eaLnBrk="1" hangingPunct="1">
              <a:buNone/>
            </a:pPr>
            <a:r>
              <a:rPr lang="vi-VN" altLang="en-US" sz="2400" b="1" dirty="0">
                <a:solidFill>
                  <a:srgbClr val="CC3300"/>
                </a:solidFill>
                <a:latin typeface="Arial Unicode MS" pitchFamily="34" charset="-128"/>
              </a:rPr>
              <a:t>2. Quan hệ Việt Nam – EU</a:t>
            </a:r>
            <a:r>
              <a:rPr lang="vi-VN" altLang="en-US" sz="2400" b="1" dirty="0">
                <a:solidFill>
                  <a:srgbClr val="00FFCC"/>
                </a:solidFill>
                <a:latin typeface="Arial Unicode MS" pitchFamily="34" charset="-128"/>
              </a:rPr>
              <a:t> </a:t>
            </a:r>
            <a:endParaRPr lang="vi-VN" altLang="en-US" sz="2400" b="1" dirty="0">
              <a:solidFill>
                <a:srgbClr val="00FFCC"/>
              </a:solidFill>
              <a:latin typeface="Arial Unicode MS" pitchFamily="34" charset="-128"/>
            </a:endParaRPr>
          </a:p>
          <a:p>
            <a:pPr marL="533400" lvl="0" indent="-533400" algn="just" eaLnBrk="1" hangingPunct="1"/>
            <a:r>
              <a:rPr lang="fr-FR" altLang="en-US" sz="2400" b="1" dirty="0">
                <a:latin typeface="Arial Unicode MS" pitchFamily="34" charset="-128"/>
              </a:rPr>
              <a:t>10-1990 Việt Nam và EU đặt quan hệ ngoại giao chính thức.</a:t>
            </a:r>
            <a:r>
              <a:rPr lang="vi-VN" altLang="en-US" sz="2400" dirty="0">
                <a:latin typeface="Arial Unicode MS" pitchFamily="34" charset="-128"/>
              </a:rPr>
              <a:t> </a:t>
            </a:r>
            <a:endParaRPr lang="vi-VN" altLang="en-US" sz="2400" dirty="0">
              <a:latin typeface="Arial Unicode MS" pitchFamily="34" charset="-128"/>
            </a:endParaRPr>
          </a:p>
        </p:txBody>
      </p:sp>
      <p:pic>
        <p:nvPicPr>
          <p:cNvPr id="35846" name="Picture 11" descr="article16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43400" y="1295400"/>
            <a:ext cx="4800600" cy="4795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47" name="Rectangle 13"/>
          <p:cNvSpPr/>
          <p:nvPr/>
        </p:nvSpPr>
        <p:spPr>
          <a:xfrm>
            <a:off x="0" y="4114800"/>
            <a:ext cx="381000" cy="3810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48" name="Rectangle 14"/>
          <p:cNvSpPr/>
          <p:nvPr/>
        </p:nvSpPr>
        <p:spPr>
          <a:xfrm>
            <a:off x="381000" y="4022725"/>
            <a:ext cx="3581400" cy="701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eaLnBrk="1" hangingPunct="1"/>
            <a:r>
              <a:rPr lang="en-US" altLang="en-US" sz="2000" b="1" dirty="0">
                <a:solidFill>
                  <a:srgbClr val="000000"/>
                </a:solidFill>
                <a:latin typeface="Arial Unicode MS" pitchFamily="34" charset="-128"/>
              </a:rPr>
              <a:t>Các nước EU trước năm 1995</a:t>
            </a:r>
            <a:endParaRPr lang="en-US" altLang="en-US" sz="20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49" name="Rectangle 15"/>
          <p:cNvSpPr/>
          <p:nvPr/>
        </p:nvSpPr>
        <p:spPr>
          <a:xfrm>
            <a:off x="381000" y="4784725"/>
            <a:ext cx="3581400" cy="3968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eaLnBrk="1" hangingPunct="1"/>
            <a:r>
              <a:rPr lang="en-US" altLang="en-US" sz="2000" b="1" dirty="0">
                <a:solidFill>
                  <a:srgbClr val="000000"/>
                </a:solidFill>
                <a:latin typeface="Arial Unicode MS" pitchFamily="34" charset="-128"/>
              </a:rPr>
              <a:t>Các nước EU năm 2004</a:t>
            </a:r>
            <a:endParaRPr lang="en-US" altLang="en-US" sz="20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50" name="Rectangle 16"/>
          <p:cNvSpPr/>
          <p:nvPr/>
        </p:nvSpPr>
        <p:spPr>
          <a:xfrm>
            <a:off x="0" y="4800600"/>
            <a:ext cx="381000" cy="381000"/>
          </a:xfrm>
          <a:prstGeom prst="rect">
            <a:avLst/>
          </a:prstGeom>
          <a:solidFill>
            <a:srgbClr val="FFCC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51" name="Rectangle 17"/>
          <p:cNvSpPr/>
          <p:nvPr/>
        </p:nvSpPr>
        <p:spPr>
          <a:xfrm>
            <a:off x="0" y="5486400"/>
            <a:ext cx="381000" cy="381000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52" name="Rectangle 18"/>
          <p:cNvSpPr/>
          <p:nvPr/>
        </p:nvSpPr>
        <p:spPr>
          <a:xfrm>
            <a:off x="0" y="6172200"/>
            <a:ext cx="381000" cy="381000"/>
          </a:xfrm>
          <a:prstGeom prst="rect">
            <a:avLst/>
          </a:prstGeom>
          <a:solidFill>
            <a:srgbClr val="DDDDDD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53" name="Rectangle 19"/>
          <p:cNvSpPr/>
          <p:nvPr/>
        </p:nvSpPr>
        <p:spPr>
          <a:xfrm>
            <a:off x="381000" y="5470525"/>
            <a:ext cx="3581400" cy="3968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eaLnBrk="1" hangingPunct="1"/>
            <a:r>
              <a:rPr lang="en-US" altLang="en-US" sz="2000" b="1" dirty="0">
                <a:solidFill>
                  <a:srgbClr val="000000"/>
                </a:solidFill>
                <a:latin typeface="Arial Unicode MS" pitchFamily="34" charset="-128"/>
              </a:rPr>
              <a:t>Các nước EFTA</a:t>
            </a:r>
            <a:endParaRPr lang="en-US" altLang="en-US" sz="20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54" name="Rectangle 20"/>
          <p:cNvSpPr/>
          <p:nvPr/>
        </p:nvSpPr>
        <p:spPr>
          <a:xfrm>
            <a:off x="381000" y="6156325"/>
            <a:ext cx="3581400" cy="3968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eaLnBrk="1" hangingPunct="1"/>
            <a:r>
              <a:rPr lang="en-US" altLang="en-US" sz="2000" b="1" dirty="0">
                <a:solidFill>
                  <a:srgbClr val="000000"/>
                </a:solidFill>
                <a:latin typeface="Arial Unicode MS" pitchFamily="34" charset="-128"/>
              </a:rPr>
              <a:t>Các nước khác</a:t>
            </a:r>
            <a:endParaRPr lang="en-US" altLang="en-US" sz="20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35855" name="Rectangle 22"/>
          <p:cNvSpPr/>
          <p:nvPr/>
        </p:nvSpPr>
        <p:spPr>
          <a:xfrm>
            <a:off x="3657600" y="133350"/>
            <a:ext cx="1598295" cy="4781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TÂY ÂU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charRg st="61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5">
                                            <p:txEl>
                                              <p:charRg st="61" end="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charRg st="87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45">
                                            <p:txEl>
                                              <p:charRg st="87" end="1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BÀI TẬP 1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None/>
            </a:pPr>
            <a:r>
              <a:rPr lang="en-US" altLang="en-US" sz="2800" b="1" dirty="0">
                <a:solidFill>
                  <a:srgbClr val="CC3300"/>
                </a:solidFill>
                <a:latin typeface="Arial Unicode MS" pitchFamily="34" charset="-128"/>
              </a:rPr>
              <a:t>1. Ý không phản ánh đúng tình hình các nước Tây Âu sau CTTG II là:</a:t>
            </a:r>
            <a:endParaRPr lang="en-US" altLang="en-US" sz="2800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đất nước bị tàn phá nặng nề.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hàng triệu người chết, mất tích hoặc bị tàn phế.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sản xuất công, nông nghiệp sa sút nghiêm trọng.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thu được nguồn lợi nhuận khổng lồ qua việc cung cấp vũ khí cho chiến tranh.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4514">
                                            <p:txEl>
                                              <p:charRg st="203" end="2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30000"/>
              </a:lnSpc>
              <a:buNone/>
            </a:pPr>
            <a:r>
              <a:rPr lang="en-US" altLang="en-US" sz="2800" b="1" dirty="0">
                <a:solidFill>
                  <a:srgbClr val="CC3300"/>
                </a:solidFill>
                <a:latin typeface="Arial Unicode MS" pitchFamily="34" charset="-128"/>
              </a:rPr>
              <a:t>2. Các nước Tây Âu tiến hành công cuộc khôi phục kinh tế sau chiến tranh trong những năm</a:t>
            </a:r>
            <a:endParaRPr lang="en-US" altLang="en-US" sz="2800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1945 – 1946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1945 – 1947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1945 – 1949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1945 – 1950 .</a:t>
            </a:r>
            <a:endParaRPr lang="en-US" altLang="en-US" sz="28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6562">
                                            <p:txEl>
                                              <p:charRg st="131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8" name="Rectangle 6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ctr" eaLnBrk="1" hangingPunct="1">
              <a:lnSpc>
                <a:spcPct val="90000"/>
              </a:lnSpc>
              <a:buNone/>
            </a:pPr>
            <a:r>
              <a:rPr lang="en-US" altLang="en-US" sz="4000" b="1" dirty="0">
                <a:solidFill>
                  <a:srgbClr val="FF3300"/>
                </a:solidFill>
                <a:latin typeface="Arial Unicode MS" pitchFamily="34" charset="-128"/>
              </a:rPr>
              <a:t>BÀI TẬP </a:t>
            </a:r>
            <a:endParaRPr lang="en-US" altLang="en-US" sz="4000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None/>
            </a:pPr>
            <a:r>
              <a:rPr lang="en-US" altLang="en-US" sz="2400" b="1" dirty="0">
                <a:solidFill>
                  <a:srgbClr val="FF3300"/>
                </a:solidFill>
                <a:latin typeface="Arial Unicode MS" pitchFamily="34" charset="-128"/>
              </a:rPr>
              <a:t>1. Năm 1948, sản lượng công nghiệp của Mĩ chiếm </a:t>
            </a:r>
            <a:endParaRPr lang="en-US" altLang="en-US" sz="2400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25% của thế giới.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48% của thế giới.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54% của thế giới.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solidFill>
                  <a:srgbClr val="000000"/>
                </a:solidFill>
                <a:latin typeface="Arial Unicode MS" pitchFamily="34" charset="-128"/>
              </a:rPr>
              <a:t>56% của thế giới.</a:t>
            </a:r>
            <a:endParaRPr lang="en-US" altLang="en-US" sz="28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3558">
                                            <p:txEl>
                                              <p:charRg st="119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30000"/>
              </a:lnSpc>
              <a:buNone/>
            </a:pPr>
            <a:r>
              <a:rPr lang="en-US" altLang="en-US" sz="2800" b="1" dirty="0">
                <a:solidFill>
                  <a:srgbClr val="CC3300"/>
                </a:solidFill>
                <a:latin typeface="Arial Unicode MS" pitchFamily="34" charset="-128"/>
              </a:rPr>
              <a:t>3. Ý không phản ánh đúng chính sách ưu tiên của các nước Tây Âu sau CTTG II là</a:t>
            </a:r>
            <a:endParaRPr lang="en-US" altLang="en-US" sz="2800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ra sức củng cố chính quyền của giai cấp tư sản : ổn định tình hình chính trị - xã hội.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tập trung hàn gắn vết thương chiến tranh, khôi phục và phát triển kinh tế.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tìm cách thoát khỏi sự lệ thuộc vào Mĩ.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tìm cách quay trở lại các thuộc địa cũ của mình.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8610">
                                            <p:txEl>
                                              <p:charRg st="241" end="2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40000"/>
              </a:lnSpc>
              <a:buNone/>
            </a:pPr>
            <a:r>
              <a:rPr lang="en-US" altLang="en-US" sz="2800" b="1" dirty="0">
                <a:solidFill>
                  <a:srgbClr val="CC3300"/>
                </a:solidFill>
                <a:latin typeface="Arial Unicode MS" pitchFamily="34" charset="-128"/>
              </a:rPr>
              <a:t>4. Nhân tố quan trọng hàng đầu giúp các nước Tây Âu nhanh chóng khôi phục kinh tế sau chiến tranh là</a:t>
            </a:r>
            <a:endParaRPr lang="en-US" altLang="en-US" sz="2800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chính sách đúng đắn của các nhà nước ở Tây Âu.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nổ lực vươn lên của nhân dân các nước Tây Âu.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nhận được khoảng bồi thường chiến tranh không nhỏ để khôi phục kinh tế.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viện trợ của Mĩ thông qua “kế hoạch Mác san”.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0658">
                                            <p:txEl>
                                              <p:charRg st="269" end="3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70000"/>
              </a:lnSpc>
              <a:buNone/>
            </a:pPr>
            <a:r>
              <a:rPr lang="en-US" altLang="en-US" sz="2800" b="1" dirty="0">
                <a:solidFill>
                  <a:srgbClr val="CC3300"/>
                </a:solidFill>
                <a:latin typeface="Arial Unicode MS" pitchFamily="34" charset="-128"/>
              </a:rPr>
              <a:t>5. Nét nổi bật nhất của tình hình các nước Tây Âu trong những năm 1945 – 1950 là</a:t>
            </a:r>
            <a:endParaRPr lang="en-US" altLang="en-US" sz="2800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phục hồi và vươn lên mạnh mẽ về kinh tế.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phụ thuộc chặt chẽ vào Mĩ.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nền kinh tế, chính trị, xã hội… được kiện toàn về mọi mặt, trở thành đối trọng của khối Đông Âu XHCN vừa mới hình thành.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nhiều nước Tây Âu gia nhập khối quân sự Bắc Đại Tây Dương do Mĩ đứng đầu.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2706">
                                            <p:txEl>
                                              <p:charRg st="155" end="2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8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6. Nước CHLB Đức được thành lập vào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8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tháng 9 – 1945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8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tháng 9 – 1946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8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tháng 9 – 1948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8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tháng 9 – 1949 .</a:t>
            </a:r>
            <a:endParaRPr lang="en-US" altLang="en-US" sz="28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4754">
                                            <p:txEl>
                                              <p:charRg st="87" end="1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02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6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7. Nước CHLB Đức được thành lập dựa trên cơ sở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hợp nhất các khu vực chiếm đóng của Mĩ, Anh, Pháp tại Đức.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lãnh thổ nước Đức trước chiến tranh.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lãnh thổ của nước “Đại Đức” do Hít le lập ra.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khu vực chiếm đóng của Liên Xô trong và sau CTTG II.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6802">
                                            <p:txEl>
                                              <p:charRg st="47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0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5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8. Từ năm 1950 đến đầu thập kỉ 70 của thế kỉ XX, CHLB Đức vươn lên thành cường quốc công nghiệp đứng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đầu thế giới.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thứ hai thế giới, sau Mĩ.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thứ ba thế giới, sau Mĩ và Nhật Bản.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5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thứ tư thế giới, sau Mĩ, Nhật Bản và Anh.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8850">
                                            <p:txEl>
                                              <p:charRg st="141" end="1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4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9. Thành tựu lớn nhất mà các nước Tây Âu đạt được trong những năm 50 – 70 của thế kỉ XX là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trở thành một trong ba trung tâm kinh tế - tài chính lớn nhất thế giới.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trình độ khoa học – kĩ thuật phát triển cao và hiện đại.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thành lập được một tổ chức khu vực hoạt động rất có hiệu quả.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trở thành trung tâm chính trị có ảnh hưởng lớn trên phạm vi thế giới.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0898">
                                            <p:txEl>
                                              <p:charRg st="91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946" name="Rectangle 2"/>
          <p:cNvSpPr/>
          <p:nvPr/>
        </p:nvSpPr>
        <p:spPr>
          <a:xfrm>
            <a:off x="152400" y="0"/>
            <a:ext cx="8763000" cy="663194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2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10. Yếu tố không phải lí do khiến nền kinh tế các nước Tây Âu phát triển nhanh trong những năm 1950 – 1973 là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áp dụng thành công những thành tựu của cuộc CM KHKT để tăng năng suất lao động, nâng cao chất lượng, hạ giá thành sản phẩm…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Nhà nước có vai trò rất to lớn trong quản lí, điều tiết, thúc đẩy nền kinh tế.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ngân sách chi cho quốc phòng rất thấp, chủ yếu đầu tư cho phát triển kinh tế.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tận dụng tốt các cơ hội từ bên ngoài để phát triển và hợp tác có hiệu quả trong khuôn khổ Cộng đồng châu Âu (EC).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2946">
                                            <p:txEl>
                                              <p:charRg st="313" end="3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2" name="Rectangle 2"/>
          <p:cNvSpPr/>
          <p:nvPr/>
        </p:nvSpPr>
        <p:spPr>
          <a:xfrm>
            <a:off x="228600" y="304800"/>
            <a:ext cx="87630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11. Nét nổi bật nhất trong tình hình đối ngoại của các nước Tây Âu những năm 1950 – 1973 là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chịu sự chi phối và ảnh hưởng sâu sắc của Mĩ.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các nước Tây Âu thực hiện đa dạng hóa, đa phương hóa quan hệ đối ngoại.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nhiều thuộc địa của Anh, Pháp, Hà Lan... tuyên bố độc lập, đánh dấu thời kì “phi thực dân hóa” trên phạm vi thế giới.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9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một số nước Tây Âu chú ý phát triển quan hệ với Liên Xô và các nước XHCN khác, phản đối cuộc chiến tranh xâm lược của Mĩ.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7042">
                                            <p:txEl>
                                              <p:charRg st="138" end="2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4994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3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12. Từ năm 1973 đến năm 1991, nền kinh tế các nước Tây Âu lâm vào tình trạng khủng hoảng, suy thoái là do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suy thoái của nền kinh tế Mĩ.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tác động của cuộc khủng hoảng năng lượng thế giới bắt đầu từ năm 1973.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vươn lên và cạnh tranh mạnh mẽ của các nước công nghiệp mới NICS.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vươn lên mạnh mẽ và cạnh tranh gay gắt của Nhật Bản.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4994">
                                            <p:txEl>
                                              <p:charRg st="139" end="2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30" name="Rectangle 6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ctr" eaLnBrk="1" hangingPunct="1">
              <a:lnSpc>
                <a:spcPct val="90000"/>
              </a:lnSpc>
              <a:buNone/>
            </a:pPr>
            <a:endParaRPr lang="en-US" altLang="en-US" sz="1600" b="1" dirty="0">
              <a:solidFill>
                <a:srgbClr val="0000FF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None/>
            </a:pPr>
            <a:r>
              <a:rPr lang="en-US" altLang="en-US" sz="2800" b="1" dirty="0">
                <a:solidFill>
                  <a:srgbClr val="FF3300"/>
                </a:solidFill>
                <a:latin typeface="Arial Unicode MS" pitchFamily="34" charset="-128"/>
              </a:rPr>
              <a:t>2. Trong khoảng nửa sau những năm 40 của thế kỉ XX, nền kinh tế Mĩ chiếm</a:t>
            </a:r>
            <a:endParaRPr lang="en-US" altLang="en-US" sz="2800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gần 30% tổng sản phẩm kinh tế thế giới.</a:t>
            </a:r>
            <a:endParaRPr lang="en-US" altLang="en-US" sz="2800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gần 35% tổng sản phẩm kinh tế thế giới.</a:t>
            </a:r>
            <a:endParaRPr lang="en-US" altLang="en-US" sz="2800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gần 40% tổng sản phẩm kinh tế thế giới. </a:t>
            </a:r>
            <a:endParaRPr lang="en-US" altLang="en-US" sz="2800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6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gần 46% tổng sản phẩm kinh tế thế giới. </a:t>
            </a:r>
            <a:endParaRPr lang="en-US" altLang="en-US" sz="2800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6630">
                                            <p:txEl>
                                              <p:charRg st="154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090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4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13. Khó khăn, thách thức lớn nhất đối với nền kinh tế các nước Tây Âu hiện nay là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sự phát triển thường xen kẻ với khủng hoảng, suy thoái, lạm phát, thất nghiệp.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luôn gặp phải sự cạnh tranh quyết liệt từ Mĩ, Nhật Bản và các nước NICS.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quá trình “nhất thể hóa” Tây Âu vẫn còn nhiều trở ngại.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Các ý A, B, C đều đúng.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9090">
                                            <p:txEl>
                                              <p:charRg st="290" end="3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186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7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14. Tên gọi “Liên minh châu Âu” (EU) chính thức được sử dụng từ ngày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11 – 7 – 1967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7 – 12 – 1991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 – 1 – 1993 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7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1 – 1 – 1999 .</a:t>
            </a:r>
            <a:endParaRPr lang="en-US" altLang="en-US" sz="28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93186">
                                            <p:txEl>
                                              <p:charRg st="101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34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3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15.“Liên minh châu Âu” (EU) là một tổ chức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hợp tác liên minh về kinh tế, chính trị và an ninh… giữa các nước thành viên có cùng một chế độ chính trị.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hợp tác liên minh giữa các nước thành viên trong lĩnh vực kinh tế, tiền tệ.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liên minh về chính trị, đối ngoại.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3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liên minh, hợp tác nhằm giải quyết những vấn đề về an ninh chung.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95234">
                                            <p:txEl>
                                              <p:charRg st="43" end="1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7282" name="Rectangle 2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210000"/>
              </a:lnSpc>
              <a:buNone/>
            </a:pPr>
            <a:r>
              <a:rPr lang="en-US" altLang="en-US" b="1" dirty="0">
                <a:solidFill>
                  <a:srgbClr val="CC3300"/>
                </a:solidFill>
                <a:latin typeface="Arial Unicode MS" pitchFamily="34" charset="-128"/>
              </a:rPr>
              <a:t>16. Đến cuối thập kỉ 90 của thế kỉ XX, Liên minh châu Âu là một tổ chức</a:t>
            </a:r>
            <a:endParaRPr lang="en-US" altLang="en-US" b="1" dirty="0">
              <a:solidFill>
                <a:srgbClr val="CC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21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liên kết kinh tế lớn nhất thế giới.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21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liên kết chính trị chặt chẽ lớn nhất thế giới.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21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liên kết chính trị - kinh tế lớn nhất thế giới.</a:t>
            </a:r>
            <a:endParaRPr lang="en-US" altLang="en-US" sz="24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21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400" b="1" dirty="0">
                <a:latin typeface="Arial Unicode MS" pitchFamily="34" charset="-128"/>
              </a:rPr>
              <a:t>có vai trò quan trọng nhất trên trường quốc tế.</a:t>
            </a:r>
            <a:endParaRPr lang="en-US" alt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97282">
                                            <p:txEl>
                                              <p:charRg st="155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82" name="Picture 4" descr="200609251154339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4693" name="Text Box 5"/>
          <p:cNvSpPr txBox="1"/>
          <p:nvPr/>
        </p:nvSpPr>
        <p:spPr>
          <a:xfrm>
            <a:off x="-914400" y="4768850"/>
            <a:ext cx="7848600" cy="1555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en-US" altLang="en-US" sz="48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CHÚC CÁC EM </a:t>
            </a:r>
            <a:endParaRPr lang="en-US" altLang="en-US" sz="4800" b="1" dirty="0">
              <a:solidFill>
                <a:srgbClr val="CC330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8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HỌC  TẬP TỐT</a:t>
            </a:r>
            <a:endParaRPr lang="en-US" altLang="en-US" sz="4800" b="1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charRg st="13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4693">
                                            <p:txEl>
                                              <p:charRg st="13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8" name="Rectangle 6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40000"/>
              </a:lnSpc>
              <a:buNone/>
            </a:pPr>
            <a:r>
              <a:rPr lang="en-US" altLang="en-US" b="1" dirty="0">
                <a:solidFill>
                  <a:srgbClr val="FF3300"/>
                </a:solidFill>
                <a:latin typeface="Arial Unicode MS" pitchFamily="34" charset="-128"/>
              </a:rPr>
              <a:t>3. Sau Chiến tranh thế giới thứ hai, nền kinh tế Mĩ thu được nhiều lợi nhuận từ ngành công nghiệp</a:t>
            </a:r>
            <a:endParaRPr lang="en-US" altLang="en-US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chế tạo vũ khí.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sản xuất máy bay.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khai thác khoáng sản.</a:t>
            </a:r>
            <a:endParaRPr lang="en-US" altLang="en-US" sz="2800" b="1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4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b="1" dirty="0">
                <a:latin typeface="Arial Unicode MS" pitchFamily="34" charset="-128"/>
              </a:rPr>
              <a:t>sản xuất rô bốt.</a:t>
            </a:r>
            <a:endParaRPr lang="en-US" altLang="en-US" sz="28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8678">
                                            <p:txEl>
                                              <p:charRg st="98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22" name="Rectangle 6"/>
          <p:cNvSpPr/>
          <p:nvPr/>
        </p:nvSpPr>
        <p:spPr>
          <a:xfrm>
            <a:off x="457200" y="304800"/>
            <a:ext cx="8229600" cy="55927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lnSpc>
                <a:spcPct val="120000"/>
              </a:lnSpc>
              <a:buNone/>
            </a:pPr>
            <a:r>
              <a:rPr lang="en-US" altLang="en-US" sz="3600" b="1" dirty="0">
                <a:solidFill>
                  <a:srgbClr val="FF3300"/>
                </a:solidFill>
                <a:latin typeface="Arial Unicode MS" pitchFamily="34" charset="-128"/>
              </a:rPr>
              <a:t>4.  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quan trọng nhất của Mĩ trong chiến lược toàn cầu là</a:t>
            </a:r>
            <a:endParaRPr lang="en-US" altLang="en-US" sz="3600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ngăn chặn và tiến tới xóa bỏ CNXH trên phạm vi thế giới.</a:t>
            </a:r>
            <a:endParaRPr lang="en-US" altLang="en-US" sz="2800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đàn áp phong trào giải phóng dân tộc, phong trào công nhân quốc tế.</a:t>
            </a:r>
            <a:endParaRPr lang="en-US" altLang="en-US" sz="2800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khống chế, chi phối các nước tư bản đồng minh.</a:t>
            </a:r>
            <a:endParaRPr lang="en-US" altLang="en-US" sz="2800" dirty="0">
              <a:latin typeface="Arial Unicode MS" pitchFamily="34" charset="-128"/>
            </a:endParaRPr>
          </a:p>
          <a:p>
            <a:pPr marL="609600" lvl="0" indent="-609600" algn="just" eaLnBrk="1" hangingPunct="1">
              <a:lnSpc>
                <a:spcPct val="120000"/>
              </a:lnSpc>
              <a:buFont typeface="Wingdings" panose="05000000000000000000" pitchFamily="2" charset="2"/>
              <a:buAutoNum type="alphaUcPeriod"/>
            </a:pPr>
            <a:r>
              <a:rPr lang="en-US" altLang="en-US" sz="2800" dirty="0">
                <a:latin typeface="Arial Unicode MS" pitchFamily="34" charset="-128"/>
              </a:rPr>
              <a:t>xâm lược các nước ở châu Á, châu Phi và khu vực Mĩ Latinh.</a:t>
            </a:r>
            <a:endParaRPr lang="en-US" altLang="en-US" sz="2800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4822">
                                            <p:txEl>
                                              <p:charRg st="65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ext Box 6"/>
          <p:cNvSpPr txBox="1"/>
          <p:nvPr/>
        </p:nvSpPr>
        <p:spPr>
          <a:xfrm>
            <a:off x="533400" y="0"/>
            <a:ext cx="8610600" cy="59696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vi-VN" altLang="en-US" sz="2800" b="1" u="sng" dirty="0">
                <a:solidFill>
                  <a:srgbClr val="FF3300"/>
                </a:solidFill>
                <a:latin typeface="Arial Unicode MS" pitchFamily="34" charset="-128"/>
              </a:rPr>
              <a:t>Bài tập </a:t>
            </a:r>
            <a:r>
              <a:rPr lang="en-US" altLang="vi-VN" sz="2800" b="1" u="sng" dirty="0">
                <a:solidFill>
                  <a:srgbClr val="FF3300"/>
                </a:solidFill>
                <a:latin typeface="Arial Unicode MS" pitchFamily="34" charset="-128"/>
              </a:rPr>
              <a:t>5</a:t>
            </a:r>
            <a:r>
              <a:rPr lang="vi-VN" altLang="en-US" sz="2800" b="1" u="sng" dirty="0">
                <a:solidFill>
                  <a:srgbClr val="FF3300"/>
                </a:solidFill>
                <a:latin typeface="Arial Unicode MS" pitchFamily="34" charset="-128"/>
              </a:rPr>
              <a:t> </a:t>
            </a:r>
            <a:r>
              <a:rPr lang="vi-VN" altLang="en-US" sz="2800" b="1" dirty="0">
                <a:solidFill>
                  <a:srgbClr val="FF3300"/>
                </a:solidFill>
                <a:latin typeface="Arial Unicode MS" pitchFamily="34" charset="-128"/>
              </a:rPr>
              <a:t>: </a:t>
            </a:r>
            <a:r>
              <a:rPr lang="pt-BR" altLang="en-US" sz="2800" b="1" dirty="0">
                <a:solidFill>
                  <a:srgbClr val="FF3300"/>
                </a:solidFill>
                <a:latin typeface="Arial Unicode MS" pitchFamily="34" charset="-128"/>
              </a:rPr>
              <a:t>Hãy </a:t>
            </a:r>
            <a:r>
              <a:rPr lang="vi-VN" altLang="en-US" sz="2800" b="1" dirty="0">
                <a:solidFill>
                  <a:srgbClr val="FF3300"/>
                </a:solidFill>
                <a:latin typeface="Arial Unicode MS" pitchFamily="34" charset="-128"/>
              </a:rPr>
              <a:t>đ</a:t>
            </a:r>
            <a:r>
              <a:rPr lang="pt-BR" altLang="en-US" sz="2800" b="1" dirty="0">
                <a:solidFill>
                  <a:srgbClr val="FF3300"/>
                </a:solidFill>
                <a:latin typeface="Arial Unicode MS" pitchFamily="34" charset="-128"/>
              </a:rPr>
              <a:t>iền Đ v</a:t>
            </a:r>
            <a:r>
              <a:rPr lang="vi-VN" altLang="en-US" sz="2800" b="1" dirty="0">
                <a:solidFill>
                  <a:srgbClr val="FF3300"/>
                </a:solidFill>
                <a:latin typeface="Arial Unicode MS" pitchFamily="34" charset="-128"/>
              </a:rPr>
              <a:t>à </a:t>
            </a:r>
            <a:r>
              <a:rPr lang="pt-BR" altLang="en-US" sz="2800" b="1" dirty="0">
                <a:solidFill>
                  <a:srgbClr val="FF3300"/>
                </a:solidFill>
                <a:latin typeface="Arial Unicode MS" pitchFamily="34" charset="-128"/>
              </a:rPr>
              <a:t>S vào ô trước câu sau :</a:t>
            </a:r>
            <a:endParaRPr lang="pt-BR" altLang="en-US" sz="2800" b="1" dirty="0">
              <a:solidFill>
                <a:srgbClr val="FF3300"/>
              </a:solidFill>
              <a:latin typeface="Arial Unicode MS" pitchFamily="34" charset="-128"/>
            </a:endParaRPr>
          </a:p>
          <a:p>
            <a:pPr algn="just">
              <a:spcBef>
                <a:spcPct val="50000"/>
              </a:spcBef>
            </a:pPr>
            <a:r>
              <a:rPr lang="pt-BR" altLang="en-US" sz="2800" b="1" dirty="0">
                <a:solidFill>
                  <a:srgbClr val="00FFCC"/>
                </a:solidFill>
                <a:latin typeface="Arial Unicode MS" pitchFamily="34" charset="-128"/>
              </a:rPr>
              <a:t>1.</a:t>
            </a:r>
            <a:r>
              <a:rPr lang="pt-BR" altLang="en-US" sz="2800" b="1" dirty="0">
                <a:latin typeface="Arial Unicode MS" pitchFamily="34" charset="-128"/>
              </a:rPr>
              <a:t> </a:t>
            </a:r>
            <a:r>
              <a:rPr lang="vi-VN" altLang="en-US" sz="2400" b="1" dirty="0">
                <a:latin typeface="Arial Unicode MS" pitchFamily="34" charset="-128"/>
              </a:rPr>
              <a:t>Trong khoảng thời gian từ năm 1945 đến năm 1949, thế giới tư bản đã hình thành 3 trung tâm kinh tế, tài chính là Mĩ, Nhật Bản và Tây Âu.</a:t>
            </a:r>
            <a:endParaRPr lang="pt-BR" altLang="en-US" sz="2400" b="1" dirty="0">
              <a:latin typeface="Arial Unicode MS" pitchFamily="34" charset="-128"/>
            </a:endParaRPr>
          </a:p>
          <a:p>
            <a:pPr algn="just">
              <a:spcBef>
                <a:spcPct val="50000"/>
              </a:spcBef>
            </a:pPr>
            <a:r>
              <a:rPr lang="pt-BR" altLang="en-US" sz="2400" b="1" dirty="0">
                <a:solidFill>
                  <a:srgbClr val="00FFCC"/>
                </a:solidFill>
                <a:latin typeface="Arial Unicode MS" pitchFamily="34" charset="-128"/>
              </a:rPr>
              <a:t>2.</a:t>
            </a:r>
            <a:r>
              <a:rPr lang="pt-BR" altLang="en-US" sz="2400" b="1" dirty="0">
                <a:latin typeface="Arial Unicode MS" pitchFamily="34" charset="-128"/>
              </a:rPr>
              <a:t> </a:t>
            </a:r>
            <a:r>
              <a:rPr lang="vi-VN" altLang="en-US" sz="2400" b="1" dirty="0">
                <a:latin typeface="Arial Unicode MS" pitchFamily="34" charset="-128"/>
              </a:rPr>
              <a:t>Kinh tế Mĩ phát triển mạnh mẽ sau CTTG thứ hai dựa vào việc ứng dụng được những thành tựu mới nhất của CM KH-KT.</a:t>
            </a:r>
            <a:endParaRPr lang="pt-BR" altLang="en-US" sz="2400" b="1" dirty="0">
              <a:latin typeface="Arial Unicode MS" pitchFamily="34" charset="-128"/>
            </a:endParaRPr>
          </a:p>
          <a:p>
            <a:pPr algn="just">
              <a:spcBef>
                <a:spcPct val="50000"/>
              </a:spcBef>
            </a:pPr>
            <a:r>
              <a:rPr lang="pt-BR" altLang="en-US" sz="2400" b="1" dirty="0">
                <a:solidFill>
                  <a:srgbClr val="00FFCC"/>
                </a:solidFill>
                <a:latin typeface="Arial Unicode MS" pitchFamily="34" charset="-128"/>
              </a:rPr>
              <a:t>3.</a:t>
            </a:r>
            <a:r>
              <a:rPr lang="pt-BR" altLang="en-US" sz="2400" b="1" dirty="0">
                <a:latin typeface="Arial Unicode MS" pitchFamily="34" charset="-128"/>
              </a:rPr>
              <a:t> </a:t>
            </a:r>
            <a:r>
              <a:rPr lang="vi-VN" altLang="en-US" sz="2400" b="1" dirty="0">
                <a:latin typeface="Arial Unicode MS" pitchFamily="34" charset="-128"/>
              </a:rPr>
              <a:t>Mĩ đầu tiên phóng thành công tàu vũ trụ, mở ra kỉ nguyên chinh phục không gian của loài người.</a:t>
            </a:r>
            <a:endParaRPr lang="pt-BR" altLang="en-US" sz="2400" b="1" dirty="0">
              <a:latin typeface="Arial Unicode MS" pitchFamily="34" charset="-128"/>
            </a:endParaRPr>
          </a:p>
          <a:p>
            <a:pPr algn="just">
              <a:spcBef>
                <a:spcPct val="50000"/>
              </a:spcBef>
            </a:pPr>
            <a:r>
              <a:rPr lang="pt-BR" altLang="en-US" sz="2400" b="1" dirty="0">
                <a:solidFill>
                  <a:srgbClr val="00FFCC"/>
                </a:solidFill>
                <a:latin typeface="Arial Unicode MS" pitchFamily="34" charset="-128"/>
              </a:rPr>
              <a:t>4.</a:t>
            </a:r>
            <a:r>
              <a:rPr lang="pt-BR" altLang="en-US" sz="2400" b="1" dirty="0">
                <a:latin typeface="Arial Unicode MS" pitchFamily="34" charset="-128"/>
              </a:rPr>
              <a:t> </a:t>
            </a:r>
            <a:r>
              <a:rPr lang="vi-VN" altLang="en-US" sz="2400" b="1" dirty="0">
                <a:latin typeface="Arial Unicode MS" pitchFamily="34" charset="-128"/>
              </a:rPr>
              <a:t>Sau CTTG thứ hai, Đảng Cộng hòa đã liên tục cầm quyền ở Mĩ trong vòng hai thập kỉ.</a:t>
            </a:r>
            <a:endParaRPr lang="vi-VN" altLang="en-US" sz="2400" b="1" dirty="0">
              <a:latin typeface="Arial Unicode MS" pitchFamily="34" charset="-128"/>
            </a:endParaRPr>
          </a:p>
          <a:p>
            <a:pPr algn="just">
              <a:spcBef>
                <a:spcPct val="50000"/>
              </a:spcBef>
            </a:pPr>
            <a:r>
              <a:rPr lang="vi-VN" altLang="en-US" sz="2400" b="1" dirty="0">
                <a:solidFill>
                  <a:srgbClr val="00FFCC"/>
                </a:solidFill>
                <a:latin typeface="Arial Unicode MS" pitchFamily="34" charset="-128"/>
              </a:rPr>
              <a:t>5.</a:t>
            </a:r>
            <a:r>
              <a:rPr lang="vi-VN" altLang="en-US" sz="2400" b="1" dirty="0">
                <a:latin typeface="Arial Unicode MS" pitchFamily="34" charset="-128"/>
              </a:rPr>
              <a:t> Mĩ là quốc gia có tỉ lệ chênh lệch giàu nghèo cao nhất thế giới. </a:t>
            </a:r>
            <a:endParaRPr lang="vi-VN" altLang="en-US" sz="2400" b="1" dirty="0">
              <a:latin typeface="Arial Unicode MS" pitchFamily="34" charset="-128"/>
            </a:endParaRPr>
          </a:p>
        </p:txBody>
      </p:sp>
      <p:sp>
        <p:nvSpPr>
          <p:cNvPr id="40967" name="Rectangle 7"/>
          <p:cNvSpPr/>
          <p:nvPr/>
        </p:nvSpPr>
        <p:spPr>
          <a:xfrm>
            <a:off x="0" y="762000"/>
            <a:ext cx="609600" cy="457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vi-VN" altLang="en-US" sz="2400" b="1" dirty="0">
                <a:solidFill>
                  <a:srgbClr val="000000"/>
                </a:solidFill>
                <a:latin typeface="Arial Unicode MS" pitchFamily="34" charset="-128"/>
              </a:rPr>
              <a:t>S</a:t>
            </a:r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40968" name="Rectangle 8"/>
          <p:cNvSpPr/>
          <p:nvPr/>
        </p:nvSpPr>
        <p:spPr>
          <a:xfrm>
            <a:off x="0" y="1981200"/>
            <a:ext cx="533400" cy="457200"/>
          </a:xfrm>
          <a:prstGeom prst="rect">
            <a:avLst/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vi-VN" altLang="en-US" sz="2400" b="1" dirty="0">
                <a:solidFill>
                  <a:srgbClr val="000000"/>
                </a:solidFill>
                <a:latin typeface="Arial Unicode MS" pitchFamily="34" charset="-128"/>
              </a:rPr>
              <a:t>Đ</a:t>
            </a:r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40969" name="Rectangle 9"/>
          <p:cNvSpPr/>
          <p:nvPr/>
        </p:nvSpPr>
        <p:spPr>
          <a:xfrm>
            <a:off x="0" y="3429000"/>
            <a:ext cx="533400" cy="381000"/>
          </a:xfrm>
          <a:prstGeom prst="rect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en-US" altLang="en-US" sz="2400" b="1" dirty="0">
                <a:solidFill>
                  <a:srgbClr val="000000"/>
                </a:solidFill>
                <a:latin typeface="Arial Unicode MS" pitchFamily="34" charset="-128"/>
              </a:rPr>
              <a:t>S</a:t>
            </a:r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40970" name="Rectangle 10"/>
          <p:cNvSpPr/>
          <p:nvPr/>
        </p:nvSpPr>
        <p:spPr>
          <a:xfrm>
            <a:off x="0" y="4267200"/>
            <a:ext cx="609600" cy="4572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vi-VN" altLang="en-US" sz="2400" b="1" dirty="0">
                <a:solidFill>
                  <a:srgbClr val="000000"/>
                </a:solidFill>
                <a:latin typeface="Arial Unicode MS" pitchFamily="34" charset="-128"/>
              </a:rPr>
              <a:t>S</a:t>
            </a:r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40971" name="Rectangle 11"/>
          <p:cNvSpPr/>
          <p:nvPr/>
        </p:nvSpPr>
        <p:spPr>
          <a:xfrm>
            <a:off x="0" y="5181600"/>
            <a:ext cx="609600" cy="4572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vi-VN" altLang="en-US" sz="2400" b="1" dirty="0">
                <a:solidFill>
                  <a:srgbClr val="000000"/>
                </a:solidFill>
                <a:latin typeface="Arial Unicode MS" pitchFamily="34" charset="-128"/>
              </a:rPr>
              <a:t>Đ</a:t>
            </a:r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 animBg="1"/>
      <p:bldP spid="40968" grpId="0" animBg="1"/>
      <p:bldP spid="40969" grpId="0" animBg="1"/>
      <p:bldP spid="40970" grpId="0" animBg="1"/>
      <p:bldP spid="409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25603" name="Text Box 3"/>
          <p:cNvSpPr txBox="1"/>
          <p:nvPr/>
        </p:nvSpPr>
        <p:spPr>
          <a:xfrm>
            <a:off x="1295400" y="37338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pic>
        <p:nvPicPr>
          <p:cNvPr id="25604" name="Picture 7" descr="Tập tin:Location-Europe-UNsubregions, Kosovo as part of Serbia.png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066800"/>
            <a:ext cx="5105400" cy="4792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05" name="Rectangle 8"/>
          <p:cNvSpPr/>
          <p:nvPr/>
        </p:nvSpPr>
        <p:spPr>
          <a:xfrm>
            <a:off x="152400" y="1066800"/>
            <a:ext cx="3886200" cy="4108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Các vùng Châu Âu theo các phân chia của </a:t>
            </a:r>
            <a:r>
              <a:rPr lang="en-US" altLang="en-US" sz="2400" b="1" dirty="0">
                <a:latin typeface="Arial Unicode MS" pitchFamily="34" charset="-128"/>
                <a:hlinkClick r:id="rId3" tooltip="Liên hợp quốc"/>
              </a:rPr>
              <a:t>Liên hợp quốc</a:t>
            </a:r>
            <a:r>
              <a:rPr lang="en-US" altLang="en-US" sz="2400" b="1" dirty="0">
                <a:latin typeface="Arial Unicode MS" pitchFamily="34" charset="-128"/>
              </a:rPr>
              <a:t>: </a:t>
            </a:r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     </a:t>
            </a:r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        Bắc Âu</a:t>
            </a:r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 </a:t>
            </a:r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        Tây Âu</a:t>
            </a:r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        Đông Âu</a:t>
            </a:r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endParaRPr lang="en-US" altLang="en-US" sz="2400" b="1" dirty="0">
              <a:latin typeface="Arial Unicode MS" pitchFamily="34" charset="-128"/>
            </a:endParaRPr>
          </a:p>
          <a:p>
            <a:pPr algn="just" eaLnBrk="1" hangingPunct="1"/>
            <a:r>
              <a:rPr lang="en-US" altLang="en-US" sz="2400" b="1" dirty="0">
                <a:latin typeface="Arial Unicode MS" pitchFamily="34" charset="-128"/>
              </a:rPr>
              <a:t>        Nam Âu</a:t>
            </a:r>
            <a:endParaRPr lang="en-US" altLang="en-US" sz="2400" b="1" dirty="0">
              <a:latin typeface="Arial Unicode MS" pitchFamily="34" charset="-128"/>
            </a:endParaRPr>
          </a:p>
        </p:txBody>
      </p:sp>
      <p:sp>
        <p:nvSpPr>
          <p:cNvPr id="25606" name="Rectangle 20"/>
          <p:cNvSpPr/>
          <p:nvPr/>
        </p:nvSpPr>
        <p:spPr>
          <a:xfrm>
            <a:off x="381000" y="2590800"/>
            <a:ext cx="457200" cy="381000"/>
          </a:xfrm>
          <a:prstGeom prst="rect">
            <a:avLst/>
          </a:prstGeom>
          <a:solidFill>
            <a:srgbClr val="3366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5607" name="Rectangle 21"/>
          <p:cNvSpPr/>
          <p:nvPr/>
        </p:nvSpPr>
        <p:spPr>
          <a:xfrm>
            <a:off x="381000" y="3352800"/>
            <a:ext cx="457200" cy="381000"/>
          </a:xfrm>
          <a:prstGeom prst="rect">
            <a:avLst/>
          </a:prstGeom>
          <a:solidFill>
            <a:srgbClr val="00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5608" name="Rectangle 24"/>
          <p:cNvSpPr/>
          <p:nvPr/>
        </p:nvSpPr>
        <p:spPr>
          <a:xfrm>
            <a:off x="381000" y="4038600"/>
            <a:ext cx="457200" cy="381000"/>
          </a:xfrm>
          <a:prstGeom prst="rect">
            <a:avLst/>
          </a:prstGeom>
          <a:solidFill>
            <a:srgbClr val="FF7C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5609" name="Rectangle 25"/>
          <p:cNvSpPr/>
          <p:nvPr/>
        </p:nvSpPr>
        <p:spPr>
          <a:xfrm>
            <a:off x="381000" y="4724400"/>
            <a:ext cx="457200" cy="3810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5610" name="Rectangle 26"/>
          <p:cNvSpPr/>
          <p:nvPr/>
        </p:nvSpPr>
        <p:spPr>
          <a:xfrm>
            <a:off x="3352800" y="228600"/>
            <a:ext cx="2002790" cy="5892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TÂY ÂU</a:t>
            </a:r>
            <a:endParaRPr lang="en-US" altLang="en-US" sz="36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Text Box 2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26627" name="Text Box 3"/>
          <p:cNvSpPr txBox="1"/>
          <p:nvPr/>
        </p:nvSpPr>
        <p:spPr>
          <a:xfrm>
            <a:off x="1295400" y="37338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26628" name="Rectangle 4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latin typeface="VNI-Times" pitchFamily="2" charset="0"/>
              </a:rPr>
              <a:t>  </a:t>
            </a:r>
            <a:endParaRPr lang="en-US" altLang="en-US" sz="2800" b="1" dirty="0">
              <a:solidFill>
                <a:srgbClr val="FFFF00"/>
              </a:solidFill>
              <a:latin typeface="Arial Unicode MS" pitchFamily="34" charset="-128"/>
            </a:endParaRPr>
          </a:p>
        </p:txBody>
      </p:sp>
      <p:pic>
        <p:nvPicPr>
          <p:cNvPr id="26629" name="Picture 5" descr="Tập tin:Iron Curtain Final.svg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572000" cy="4648200"/>
          </a:xfrm>
          <a:prstGeom prst="rect">
            <a:avLst/>
          </a:prstGeom>
          <a:noFill/>
          <a:ln w="9525" cap="flat" cmpd="sng">
            <a:solidFill>
              <a:srgbClr val="66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6630" name="Rectangle 6"/>
          <p:cNvSpPr/>
          <p:nvPr/>
        </p:nvSpPr>
        <p:spPr>
          <a:xfrm>
            <a:off x="228600" y="1466850"/>
            <a:ext cx="4343400" cy="39258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2400" dirty="0">
                <a:latin typeface="Tahoma" panose="020B0604030504040204" pitchFamily="34" charset="0"/>
              </a:rPr>
              <a:t>Ranh giới Đông-Tây Âu được hình thành trong </a:t>
            </a:r>
            <a:r>
              <a:rPr lang="en-US" altLang="en-US" sz="2400" dirty="0">
                <a:latin typeface="Tahoma" panose="020B0604030504040204" pitchFamily="34" charset="0"/>
                <a:hlinkClick r:id="rId3" tooltip="Chiến tranh Lạnh"/>
              </a:rPr>
              <a:t>Chiến tranh Lạnh</a:t>
            </a:r>
            <a:r>
              <a:rPr lang="en-US" altLang="en-US" sz="2400" dirty="0">
                <a:latin typeface="Tahoma" panose="020B0604030504040204" pitchFamily="34" charset="0"/>
              </a:rPr>
              <a:t> </a:t>
            </a:r>
            <a:endParaRPr lang="en-US" altLang="en-US" sz="2400" dirty="0">
              <a:latin typeface="Tahoma" panose="020B0604030504040204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 dirty="0">
                <a:latin typeface="Tahoma" panose="020B0604030504040204" pitchFamily="34" charset="0"/>
              </a:rPr>
              <a:t>   Khối Tây Âu - các nước thành viên </a:t>
            </a:r>
            <a:r>
              <a:rPr lang="en-US" altLang="en-US" sz="2400" dirty="0">
                <a:latin typeface="Tahoma" panose="020B0604030504040204" pitchFamily="34" charset="0"/>
                <a:hlinkClick r:id="rId4" tooltip="NATO"/>
              </a:rPr>
              <a:t>NATO</a:t>
            </a:r>
            <a:endParaRPr lang="en-US" altLang="en-US" sz="2400" dirty="0">
              <a:latin typeface="Tahoma" panose="020B0604030504040204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 dirty="0">
                <a:latin typeface="Tahoma" panose="020B0604030504040204" pitchFamily="34" charset="0"/>
              </a:rPr>
              <a:t>   Khối </a:t>
            </a:r>
            <a:r>
              <a:rPr lang="en-US" altLang="en-US" sz="2400" dirty="0">
                <a:latin typeface="Tahoma" panose="020B0604030504040204" pitchFamily="34" charset="0"/>
                <a:hlinkClick r:id="rId5" tooltip="Đông Âu"/>
              </a:rPr>
              <a:t>Đông Âu</a:t>
            </a:r>
            <a:r>
              <a:rPr lang="en-US" altLang="en-US" sz="2400" dirty="0">
                <a:latin typeface="Tahoma" panose="020B0604030504040204" pitchFamily="34" charset="0"/>
              </a:rPr>
              <a:t> - </a:t>
            </a:r>
            <a:r>
              <a:rPr lang="en-US" altLang="en-US" sz="2400" dirty="0">
                <a:latin typeface="Tahoma" panose="020B0604030504040204" pitchFamily="34" charset="0"/>
                <a:hlinkClick r:id="rId6" tooltip="Hiệp ước Vác-sa-va"/>
              </a:rPr>
              <a:t>Hiệp ước Vác-sa-va</a:t>
            </a:r>
            <a:r>
              <a:rPr lang="en-US" altLang="en-US" sz="2400" dirty="0">
                <a:latin typeface="Tahoma" panose="020B0604030504040204" pitchFamily="34" charset="0"/>
              </a:rPr>
              <a:t> và </a:t>
            </a:r>
            <a:r>
              <a:rPr lang="en-US" altLang="en-US" sz="2400" dirty="0">
                <a:latin typeface="Tahoma" panose="020B0604030504040204" pitchFamily="34" charset="0"/>
                <a:hlinkClick r:id="rId7" tooltip="Khối SEV"/>
              </a:rPr>
              <a:t>SEV</a:t>
            </a:r>
            <a:endParaRPr lang="en-US" altLang="en-US" sz="2400" dirty="0">
              <a:latin typeface="Tahoma" panose="020B0604030504040204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 dirty="0">
                <a:latin typeface="Tahoma" panose="020B0604030504040204" pitchFamily="34" charset="0"/>
              </a:rPr>
              <a:t>   các nước trung lập theo </a:t>
            </a:r>
            <a:r>
              <a:rPr lang="en-US" altLang="en-US" sz="2400" dirty="0">
                <a:latin typeface="Tahoma" panose="020B0604030504040204" pitchFamily="34" charset="0"/>
                <a:hlinkClick r:id="rId8" tooltip="Chủ nghĩa tư bản"/>
              </a:rPr>
              <a:t>chủ nghĩa tư bản</a:t>
            </a:r>
            <a:endParaRPr lang="en-US" altLang="en-US" sz="2400" dirty="0">
              <a:latin typeface="Tahoma" panose="020B0604030504040204" pitchFamily="34" charset="0"/>
            </a:endParaRPr>
          </a:p>
        </p:txBody>
      </p:sp>
      <p:sp>
        <p:nvSpPr>
          <p:cNvPr id="26631" name="Rectangle 7"/>
          <p:cNvSpPr/>
          <p:nvPr/>
        </p:nvSpPr>
        <p:spPr>
          <a:xfrm>
            <a:off x="381000" y="3657600"/>
            <a:ext cx="457200" cy="3810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6632" name="Rectangle 8"/>
          <p:cNvSpPr/>
          <p:nvPr/>
        </p:nvSpPr>
        <p:spPr>
          <a:xfrm>
            <a:off x="381000" y="2743200"/>
            <a:ext cx="457200" cy="381000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6633" name="Rectangle 9"/>
          <p:cNvSpPr/>
          <p:nvPr/>
        </p:nvSpPr>
        <p:spPr>
          <a:xfrm>
            <a:off x="381000" y="4572000"/>
            <a:ext cx="457200" cy="381000"/>
          </a:xfrm>
          <a:prstGeom prst="rect">
            <a:avLst/>
          </a:prstGeom>
          <a:solidFill>
            <a:srgbClr val="808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en-US" sz="24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6634" name="Rectangle 10"/>
          <p:cNvSpPr/>
          <p:nvPr/>
        </p:nvSpPr>
        <p:spPr>
          <a:xfrm>
            <a:off x="3711575" y="117475"/>
            <a:ext cx="1598295" cy="4781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 TÂY ÂU</a:t>
            </a:r>
            <a:endParaRPr lang="en-US" altLang="en-US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Text Box 4"/>
          <p:cNvSpPr txBox="1"/>
          <p:nvPr/>
        </p:nvSpPr>
        <p:spPr>
          <a:xfrm>
            <a:off x="304800" y="2895600"/>
            <a:ext cx="5791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27651" name="Rectangle 14"/>
          <p:cNvSpPr>
            <a:spLocks noRo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000000"/>
                </a:solidFill>
                <a:latin typeface="VNI-Times" pitchFamily="2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Unicode MS" pitchFamily="34" charset="-128"/>
              </a:rPr>
              <a:t> TÂY ÂU</a:t>
            </a:r>
            <a:endParaRPr lang="en-US" altLang="en-US" sz="2800" b="1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2063" name="Rectangle 15"/>
          <p:cNvSpPr>
            <a:spLocks noRot="1"/>
          </p:cNvSpPr>
          <p:nvPr/>
        </p:nvSpPr>
        <p:spPr>
          <a:xfrm>
            <a:off x="838200" y="914400"/>
            <a:ext cx="7772400" cy="5334000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vi-VN" altLang="en-US" sz="2400" dirty="0">
                <a:solidFill>
                  <a:srgbClr val="000000"/>
                </a:solidFill>
                <a:latin typeface="Arial Unicode MS" pitchFamily="34" charset="-128"/>
              </a:rPr>
              <a:t>I. TÂY ÂU TỪ NĂM 1945 ĐẾN NĂM 1950</a:t>
            </a:r>
            <a:endParaRPr lang="vi-VN" altLang="en-US" sz="2400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vi-VN" altLang="en-US" sz="2400" dirty="0">
                <a:solidFill>
                  <a:srgbClr val="000000"/>
                </a:solidFill>
                <a:latin typeface="Arial Unicode MS" pitchFamily="34" charset="-128"/>
              </a:rPr>
              <a:t>II. TÂY ÂU TỪ NĂM 1950 ĐẾN NĂM 1973</a:t>
            </a:r>
            <a:endParaRPr lang="vi-VN" altLang="en-US" sz="2400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vi-VN" altLang="en-US" sz="2400" dirty="0">
                <a:solidFill>
                  <a:srgbClr val="000000"/>
                </a:solidFill>
                <a:latin typeface="Arial Unicode MS" pitchFamily="34" charset="-128"/>
              </a:rPr>
              <a:t>III. TÂY ÂU TỪ NĂM 1973 ĐẾN NĂM 1991</a:t>
            </a:r>
            <a:endParaRPr lang="vi-VN" altLang="en-US" sz="2400" dirty="0">
              <a:solidFill>
                <a:srgbClr val="000000"/>
              </a:solidFill>
              <a:latin typeface="Arial Unicode MS" pitchFamily="34" charset="-128"/>
            </a:endParaRPr>
          </a:p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vi-VN" altLang="en-US" sz="2400" dirty="0">
                <a:solidFill>
                  <a:srgbClr val="000000"/>
                </a:solidFill>
                <a:latin typeface="Arial Unicode MS" pitchFamily="34" charset="-128"/>
              </a:rPr>
              <a:t>IV. TÂY ÂU TỪ NĂM 1991 ĐẾN NĂM 2000</a:t>
            </a:r>
            <a:r>
              <a:rPr lang="vi-VN" altLang="en-US" sz="2400" dirty="0">
                <a:latin typeface="Arial Unicode MS" pitchFamily="34" charset="-128"/>
              </a:rPr>
              <a:t> </a:t>
            </a:r>
            <a:endParaRPr lang="en-US" altLang="en-US" sz="2400" dirty="0">
              <a:latin typeface="Arial Unicode MS" pitchFamily="34" charset="-128"/>
            </a:endParaRPr>
          </a:p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en-US" altLang="en-US" sz="2400" dirty="0">
                <a:solidFill>
                  <a:srgbClr val="663300"/>
                </a:solidFill>
                <a:latin typeface="Arial Unicode MS" pitchFamily="34" charset="-128"/>
              </a:rPr>
              <a:t>1. Kinh tế</a:t>
            </a:r>
            <a:endParaRPr lang="en-US" altLang="en-US" sz="2400" dirty="0">
              <a:solidFill>
                <a:srgbClr val="663300"/>
              </a:solidFill>
              <a:latin typeface="Arial Unicode MS" pitchFamily="34" charset="-128"/>
            </a:endParaRPr>
          </a:p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en-US" altLang="en-US" sz="2400" dirty="0">
                <a:solidFill>
                  <a:srgbClr val="663300"/>
                </a:solidFill>
                <a:latin typeface="Arial Unicode MS" pitchFamily="34" charset="-128"/>
              </a:rPr>
              <a:t>2. Đối ngoại   </a:t>
            </a:r>
            <a:endParaRPr lang="en-US" altLang="en-US" sz="2400" dirty="0">
              <a:solidFill>
                <a:srgbClr val="663300"/>
              </a:solidFill>
              <a:latin typeface="Arial Unicode MS" pitchFamily="34" charset="-128"/>
            </a:endParaRPr>
          </a:p>
          <a:p>
            <a:pPr marL="533400" lvl="0" indent="-533400" algn="just" eaLnBrk="1" hangingPunct="1">
              <a:lnSpc>
                <a:spcPct val="160000"/>
              </a:lnSpc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 Unicode MS" pitchFamily="34" charset="-128"/>
              </a:rPr>
              <a:t>V. LIÊN MINH CHÂU ÂU</a:t>
            </a:r>
            <a:r>
              <a:rPr lang="en-US" altLang="en-US" sz="2400" b="1" dirty="0">
                <a:solidFill>
                  <a:srgbClr val="3399FF"/>
                </a:solidFill>
                <a:latin typeface="Arial Unicode MS" pitchFamily="34" charset="-128"/>
              </a:rPr>
              <a:t>   </a:t>
            </a:r>
            <a:endParaRPr lang="en-US" altLang="en-US" sz="2400" b="1" dirty="0">
              <a:solidFill>
                <a:srgbClr val="3399FF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3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35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63">
                                            <p:txEl>
                                              <p:charRg st="35" end="7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71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63">
                                            <p:txEl>
                                              <p:charRg st="71" end="1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108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63">
                                            <p:txEl>
                                              <p:charRg st="108" end="1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145" end="1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63">
                                            <p:txEl>
                                              <p:charRg st="145" end="1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156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63">
                                            <p:txEl>
                                              <p:charRg st="156" end="1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charRg st="172" end="1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63">
                                            <p:txEl>
                                              <p:charRg st="172" end="1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10806</Words>
  <Application>WPS Presentation</Application>
  <PresentationFormat>On-screen Show (4:3)</PresentationFormat>
  <Paragraphs>464</Paragraphs>
  <Slides>34</Slides>
  <Notes>27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6" baseType="lpstr">
      <vt:lpstr>Arial</vt:lpstr>
      <vt:lpstr>SimSun</vt:lpstr>
      <vt:lpstr>Wingdings</vt:lpstr>
      <vt:lpstr>Arial Unicode MS</vt:lpstr>
      <vt:lpstr>Times New Roman</vt:lpstr>
      <vt:lpstr>VNI-Times</vt:lpstr>
      <vt:lpstr>Segoe Print</vt:lpstr>
      <vt:lpstr>Tahoma</vt:lpstr>
      <vt:lpstr>Microsoft YaHei</vt:lpstr>
      <vt:lpstr>Arial Unicode MS</vt:lpstr>
      <vt:lpstr>VNtimes new roman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</cp:lastModifiedBy>
  <cp:revision>5</cp:revision>
  <dcterms:created xsi:type="dcterms:W3CDTF">2008-12-01T15:20:00Z</dcterms:created>
  <dcterms:modified xsi:type="dcterms:W3CDTF">2021-10-03T21:05:50Z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739352C1CBB9492086788A76596613BC</vt:lpwstr>
  </property>
  <property fmtid="{D5CDD505-2E9C-101B-9397-08002B2CF9AE}" pid="3" name="KSOProductBuildVer">
    <vt:lpwstr>1033-11.2.0.10323</vt:lpwstr>
  </property>
</Properties>
</file>